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3" r:id="rId2"/>
    <p:sldId id="349" r:id="rId3"/>
    <p:sldId id="356" r:id="rId4"/>
    <p:sldId id="357" r:id="rId5"/>
    <p:sldId id="354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878" y="692010"/>
            <a:ext cx="7655169" cy="1192817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cs typeface="Arial" panose="020B0604020202020204" pitchFamily="34" charset="0"/>
              </a:rPr>
              <a:t>Summary of the day and plans for tomorrow</a:t>
            </a:r>
          </a:p>
        </p:txBody>
      </p:sp>
      <p:sp>
        <p:nvSpPr>
          <p:cNvPr id="3" name="Rectangle 2"/>
          <p:cNvSpPr/>
          <p:nvPr/>
        </p:nvSpPr>
        <p:spPr>
          <a:xfrm>
            <a:off x="8568813" y="5362206"/>
            <a:ext cx="6096000" cy="14957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2400" b="1" dirty="0"/>
              <a:t>Sean Semple</a:t>
            </a:r>
          </a:p>
          <a:p>
            <a:pPr>
              <a:lnSpc>
                <a:spcPct val="80000"/>
              </a:lnSpc>
            </a:pPr>
            <a:r>
              <a:rPr lang="en-US" dirty="0"/>
              <a:t>Associate Professor</a:t>
            </a:r>
          </a:p>
          <a:p>
            <a:pPr>
              <a:lnSpc>
                <a:spcPct val="80000"/>
              </a:lnSpc>
            </a:pPr>
            <a:r>
              <a:rPr lang="en-US" dirty="0"/>
              <a:t>Institute for Social Marketing</a:t>
            </a:r>
          </a:p>
          <a:p>
            <a:pPr>
              <a:lnSpc>
                <a:spcPct val="80000"/>
              </a:lnSpc>
            </a:pPr>
            <a:r>
              <a:rPr lang="en-US" dirty="0"/>
              <a:t>Faculty of Health Sciences and Sport</a:t>
            </a:r>
          </a:p>
          <a:p>
            <a:pPr>
              <a:lnSpc>
                <a:spcPct val="80000"/>
              </a:lnSpc>
            </a:pPr>
            <a:r>
              <a:rPr lang="en-US" dirty="0"/>
              <a:t>University of Stirling</a:t>
            </a:r>
          </a:p>
          <a:p>
            <a:pPr marL="171450" indent="-171450">
              <a:lnSpc>
                <a:spcPct val="80000"/>
              </a:lnSpc>
            </a:pPr>
            <a:r>
              <a:rPr lang="en-US" dirty="0"/>
              <a:t>sean.semple@stir.ac.uk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5010DC-58B6-4444-A918-056EDDFEF8DE}"/>
              </a:ext>
            </a:extLst>
          </p:cNvPr>
          <p:cNvSpPr/>
          <p:nvPr/>
        </p:nvSpPr>
        <p:spPr>
          <a:xfrm>
            <a:off x="0" y="5397064"/>
            <a:ext cx="6096000" cy="1501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</a:rPr>
              <a:t>Emilia Zainal </a:t>
            </a:r>
            <a:r>
              <a:rPr lang="en-GB" sz="2400" b="1" dirty="0" err="1">
                <a:ea typeface="Calibri" panose="020F0502020204030204" pitchFamily="34" charset="0"/>
              </a:rPr>
              <a:t>Abidin</a:t>
            </a:r>
            <a:endParaRPr lang="en-GB" sz="2400" dirty="0"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Associate Professor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Department of Environmental and Occupational Health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Faculty of Medicine and Health Sciences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 err="1">
                <a:ea typeface="Calibri" panose="020F0502020204030204" pitchFamily="34" charset="0"/>
              </a:rPr>
              <a:t>Universiti</a:t>
            </a:r>
            <a:r>
              <a:rPr lang="en-GB" dirty="0">
                <a:ea typeface="Calibri" panose="020F0502020204030204" pitchFamily="34" charset="0"/>
              </a:rPr>
              <a:t> Putra Malaysia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za_emilia@upm.edu.my</a:t>
            </a:r>
          </a:p>
        </p:txBody>
      </p:sp>
      <p:pic>
        <p:nvPicPr>
          <p:cNvPr id="3076" name="Picture 4" descr="http://profile.upm.edu.my/image/penuh/za_emilia.jpg">
            <a:extLst>
              <a:ext uri="{FF2B5EF4-FFF2-40B4-BE49-F238E27FC236}">
                <a16:creationId xmlns:a16="http://schemas.microsoft.com/office/drawing/2014/main" id="{BF4D9047-2A53-4290-8CB1-7D355FE17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06" y="3342741"/>
            <a:ext cx="2228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r Sean Semple">
            <a:extLst>
              <a:ext uri="{FF2B5EF4-FFF2-40B4-BE49-F238E27FC236}">
                <a16:creationId xmlns:a16="http://schemas.microsoft.com/office/drawing/2014/main" id="{EA32CEA5-654E-4C3E-A28A-F388441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070" y="3429000"/>
            <a:ext cx="187363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So what did we learn?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1289539"/>
            <a:ext cx="11446333" cy="5439508"/>
          </a:xfrm>
        </p:spPr>
        <p:txBody>
          <a:bodyPr>
            <a:normAutofit/>
          </a:bodyPr>
          <a:lstStyle/>
          <a:p>
            <a:r>
              <a:rPr lang="en-GB" sz="2000" dirty="0"/>
              <a:t>UK not the same as Malaysia – need to be culturally sensitive</a:t>
            </a:r>
          </a:p>
          <a:p>
            <a:r>
              <a:rPr lang="en-GB" sz="2000" dirty="0"/>
              <a:t>Malaysia nearly half of all men smoke; almost no women smoke</a:t>
            </a:r>
          </a:p>
          <a:p>
            <a:r>
              <a:rPr lang="en-GB" sz="2000" dirty="0"/>
              <a:t>This impacts on how we approach education, health promotion, mass media and changing social norms</a:t>
            </a:r>
          </a:p>
          <a:p>
            <a:r>
              <a:rPr lang="en-GB" sz="2000" dirty="0"/>
              <a:t>Directly to men but also – empower women to enforce smoke-free homes</a:t>
            </a:r>
          </a:p>
          <a:p>
            <a:r>
              <a:rPr lang="en-GB" sz="2000" dirty="0"/>
              <a:t>Political will in Malaysia – more work needed</a:t>
            </a:r>
          </a:p>
          <a:p>
            <a:r>
              <a:rPr lang="en-GB" sz="2000" dirty="0"/>
              <a:t>Need to be positive and upbeat about protection of children’s health</a:t>
            </a:r>
          </a:p>
          <a:p>
            <a:r>
              <a:rPr lang="en-GB" sz="2000" dirty="0"/>
              <a:t>Don’t lecture or be negative about smokers’ behaviour</a:t>
            </a:r>
          </a:p>
          <a:p>
            <a:r>
              <a:rPr lang="en-GB" sz="2000" dirty="0"/>
              <a:t>Use ALL existing health services to promote the SFH message</a:t>
            </a:r>
          </a:p>
          <a:p>
            <a:r>
              <a:rPr lang="en-GB" sz="2000" dirty="0"/>
              <a:t>Integrate SFH/SHS effects in curriculum</a:t>
            </a:r>
          </a:p>
          <a:p>
            <a:r>
              <a:rPr lang="en-GB" sz="2000" dirty="0"/>
              <a:t>Children are a good means of communicating the message about SFH</a:t>
            </a:r>
          </a:p>
          <a:p>
            <a:r>
              <a:rPr lang="en-GB" sz="2000" dirty="0"/>
              <a:t>Using air quality feedback may have a role – especially linking to environmental information about ‘haze’ events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5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5FFA07-3FEB-44B9-BC6C-F7C15A13F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53" y="0"/>
            <a:ext cx="6729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4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Mini-workshops – sign up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1289539"/>
            <a:ext cx="6065441" cy="1981199"/>
          </a:xfrm>
        </p:spPr>
        <p:txBody>
          <a:bodyPr>
            <a:normAutofit/>
          </a:bodyPr>
          <a:lstStyle/>
          <a:p>
            <a:r>
              <a:rPr lang="en-GB" sz="2000" dirty="0"/>
              <a:t>Workshop A</a:t>
            </a:r>
          </a:p>
          <a:p>
            <a:r>
              <a:rPr lang="en-GB" sz="2000" dirty="0"/>
              <a:t>Developing my academic career and getting published</a:t>
            </a:r>
          </a:p>
          <a:p>
            <a:r>
              <a:rPr lang="en-GB" sz="2000" dirty="0"/>
              <a:t>Remain here (Platinum Ballroom)</a:t>
            </a:r>
          </a:p>
          <a:p>
            <a:r>
              <a:rPr lang="en-GB" sz="2000" dirty="0"/>
              <a:t>15 places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025983-8F9E-4848-939A-A15E410A2E12}"/>
              </a:ext>
            </a:extLst>
          </p:cNvPr>
          <p:cNvSpPr txBox="1">
            <a:spLocks/>
          </p:cNvSpPr>
          <p:nvPr/>
        </p:nvSpPr>
        <p:spPr>
          <a:xfrm>
            <a:off x="6126559" y="1289539"/>
            <a:ext cx="6065441" cy="198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Workshop B</a:t>
            </a:r>
          </a:p>
          <a:p>
            <a:r>
              <a:rPr lang="en-GB" sz="2000" dirty="0"/>
              <a:t>Writing a research grant and getting published</a:t>
            </a:r>
          </a:p>
          <a:p>
            <a:r>
              <a:rPr lang="en-GB" sz="2000" dirty="0"/>
              <a:t>Level 2 – Gold/Silver Room</a:t>
            </a:r>
          </a:p>
          <a:p>
            <a:r>
              <a:rPr lang="en-GB" sz="2000" dirty="0"/>
              <a:t>15 places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8E832D-BFCE-4E26-983A-39EAC47FC1BA}"/>
              </a:ext>
            </a:extLst>
          </p:cNvPr>
          <p:cNvSpPr txBox="1">
            <a:spLocks/>
          </p:cNvSpPr>
          <p:nvPr/>
        </p:nvSpPr>
        <p:spPr>
          <a:xfrm>
            <a:off x="609600" y="3587263"/>
            <a:ext cx="10972800" cy="66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Poster session</a:t>
            </a:r>
            <a:endParaRPr lang="en-GB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931C71-6C57-40EF-881C-E2AD9DD156B6}"/>
              </a:ext>
            </a:extLst>
          </p:cNvPr>
          <p:cNvSpPr txBox="1">
            <a:spLocks/>
          </p:cNvSpPr>
          <p:nvPr/>
        </p:nvSpPr>
        <p:spPr>
          <a:xfrm>
            <a:off x="311913" y="4254807"/>
            <a:ext cx="6065441" cy="198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Tomorrow in Gold/Silver Room during lunch</a:t>
            </a:r>
          </a:p>
          <a:p>
            <a:r>
              <a:rPr lang="en-GB" sz="2000" dirty="0"/>
              <a:t>Please visit and discuss with presenters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67FDEF-EEF3-42F6-A863-8778094D4CAB}"/>
              </a:ext>
            </a:extLst>
          </p:cNvPr>
          <p:cNvSpPr txBox="1">
            <a:spLocks/>
          </p:cNvSpPr>
          <p:nvPr/>
        </p:nvSpPr>
        <p:spPr>
          <a:xfrm>
            <a:off x="6096000" y="3979313"/>
            <a:ext cx="6065441" cy="198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Remember to sign-in each day</a:t>
            </a:r>
          </a:p>
          <a:p>
            <a:r>
              <a:rPr lang="en-GB" sz="2000" dirty="0"/>
              <a:t>Please keep all travel receipts </a:t>
            </a:r>
          </a:p>
          <a:p>
            <a:endParaRPr lang="en-GB" sz="2000" dirty="0"/>
          </a:p>
          <a:p>
            <a:r>
              <a:rPr lang="en-GB" sz="2000" dirty="0"/>
              <a:t>Remember to tweet - #SmokeFreeKL18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pPr>
              <a:buFont typeface="Arial" panose="020B0604020202020204" pitchFamily="34" charset="0"/>
              <a:buNone/>
            </a:pPr>
            <a:endParaRPr lang="en-GB" sz="1100" dirty="0"/>
          </a:p>
          <a:p>
            <a:pPr>
              <a:buFont typeface="Arial" panose="020B0604020202020204" pitchFamily="34" charset="0"/>
              <a:buNone/>
            </a:pPr>
            <a:endParaRPr lang="en-GB" sz="1200" dirty="0"/>
          </a:p>
          <a:p>
            <a:pPr>
              <a:buFont typeface="Arial" panose="020B0604020202020204" pitchFamily="34" charset="0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342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Evening meal tonight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1268760"/>
            <a:ext cx="5896709" cy="5184576"/>
          </a:xfrm>
        </p:spPr>
        <p:txBody>
          <a:bodyPr>
            <a:normAutofit/>
          </a:bodyPr>
          <a:lstStyle/>
          <a:p>
            <a:r>
              <a:rPr lang="en-GB" sz="2000" dirty="0"/>
              <a:t>Where: here in Novotel Qing Zhen Restaurant Level 2</a:t>
            </a:r>
          </a:p>
          <a:p>
            <a:r>
              <a:rPr lang="en-GB" sz="2000" dirty="0"/>
              <a:t>When: 6.30pm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Walk over to KLCC Park to see the dancing water fountains at the Lake Symphony afterwards</a:t>
            </a:r>
          </a:p>
          <a:p>
            <a:endParaRPr lang="en-GB" sz="2000" dirty="0"/>
          </a:p>
          <a:p>
            <a:r>
              <a:rPr lang="en-GB" sz="2000" dirty="0"/>
              <a:t>Back here tomorrow for a 9am start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1026" name="Picture 2" descr="Image result for KLCC fountains">
            <a:extLst>
              <a:ext uri="{FF2B5EF4-FFF2-40B4-BE49-F238E27FC236}">
                <a16:creationId xmlns:a16="http://schemas.microsoft.com/office/drawing/2014/main" id="{63507578-B8E2-4F1F-8960-E6E5909D8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154" y="597877"/>
            <a:ext cx="5380892" cy="538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69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10773</TotalTime>
  <Words>307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Summary of the day and plans for tomorrow</vt:lpstr>
      <vt:lpstr>So what did we learn?</vt:lpstr>
      <vt:lpstr>PowerPoint Presentation</vt:lpstr>
      <vt:lpstr>Mini-workshops – sign up</vt:lpstr>
      <vt:lpstr>Evening meal tonight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129</cp:revision>
  <cp:lastPrinted>2017-05-10T15:10:05Z</cp:lastPrinted>
  <dcterms:created xsi:type="dcterms:W3CDTF">2016-11-15T15:41:54Z</dcterms:created>
  <dcterms:modified xsi:type="dcterms:W3CDTF">2018-05-08T20:11:55Z</dcterms:modified>
</cp:coreProperties>
</file>