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3" r:id="rId2"/>
    <p:sldId id="324" r:id="rId3"/>
    <p:sldId id="321" r:id="rId4"/>
    <p:sldId id="393" r:id="rId5"/>
    <p:sldId id="357" r:id="rId6"/>
    <p:sldId id="358" r:id="rId7"/>
    <p:sldId id="359" r:id="rId8"/>
    <p:sldId id="351" r:id="rId9"/>
    <p:sldId id="352" r:id="rId10"/>
    <p:sldId id="360" r:id="rId11"/>
    <p:sldId id="396" r:id="rId12"/>
    <p:sldId id="397" r:id="rId13"/>
    <p:sldId id="356" r:id="rId14"/>
    <p:sldId id="334" r:id="rId15"/>
    <p:sldId id="383" r:id="rId16"/>
    <p:sldId id="384" r:id="rId17"/>
    <p:sldId id="385" r:id="rId18"/>
    <p:sldId id="386" r:id="rId19"/>
    <p:sldId id="387" r:id="rId20"/>
    <p:sldId id="390" r:id="rId21"/>
    <p:sldId id="355" r:id="rId22"/>
    <p:sldId id="346" r:id="rId23"/>
    <p:sldId id="392" r:id="rId24"/>
    <p:sldId id="348" r:id="rId25"/>
    <p:sldId id="394" r:id="rId26"/>
    <p:sldId id="395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iehallio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0053" autoAdjust="0"/>
  </p:normalViewPr>
  <p:slideViewPr>
    <p:cSldViewPr snapToGrid="0" showGuides="1">
      <p:cViewPr varScale="1">
        <p:scale>
          <a:sx n="82" d="100"/>
          <a:sy n="82" d="100"/>
        </p:scale>
        <p:origin x="9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em134\Documents\Work\Tobacco%20Control%20work\First%20Steps\Data\Results_1\Results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Household 24h</a:t>
            </a:r>
            <a:r>
              <a:rPr lang="en-US" baseline="0" dirty="0"/>
              <a:t> average </a:t>
            </a:r>
          </a:p>
          <a:p>
            <a:pPr>
              <a:defRPr/>
            </a:pPr>
            <a:r>
              <a:rPr lang="en-US" baseline="0" dirty="0"/>
              <a:t>SHS</a:t>
            </a:r>
            <a:r>
              <a:rPr lang="en-US" dirty="0"/>
              <a:t> (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c:rich>
      </c:tx>
      <c:layout>
        <c:manualLayout>
          <c:xMode val="edge"/>
          <c:yMode val="edge"/>
          <c:x val="0.34490816290183252"/>
          <c:y val="1.5985130891370335E-2"/>
        </c:manualLayout>
      </c:layout>
      <c:overlay val="0"/>
      <c:spPr>
        <a:solidFill>
          <a:schemeClr val="bg1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B_Measurements!$C$1</c:f>
              <c:strCache>
                <c:ptCount val="1"/>
                <c:pt idx="0">
                  <c:v>Baseline_Average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B_Measurements!$C$2:$C$118</c:f>
              <c:numCache>
                <c:formatCode>General</c:formatCode>
                <c:ptCount val="117"/>
                <c:pt idx="0">
                  <c:v>424.1</c:v>
                </c:pt>
                <c:pt idx="1">
                  <c:v>316.2</c:v>
                </c:pt>
                <c:pt idx="2">
                  <c:v>315.2</c:v>
                </c:pt>
                <c:pt idx="3">
                  <c:v>295.3</c:v>
                </c:pt>
                <c:pt idx="4">
                  <c:v>291.8</c:v>
                </c:pt>
                <c:pt idx="5">
                  <c:v>277.5</c:v>
                </c:pt>
                <c:pt idx="6">
                  <c:v>260.39999999999998</c:v>
                </c:pt>
                <c:pt idx="7">
                  <c:v>255</c:v>
                </c:pt>
                <c:pt idx="8">
                  <c:v>201.4</c:v>
                </c:pt>
                <c:pt idx="9">
                  <c:v>194.5</c:v>
                </c:pt>
                <c:pt idx="10">
                  <c:v>191</c:v>
                </c:pt>
                <c:pt idx="11">
                  <c:v>166.2</c:v>
                </c:pt>
                <c:pt idx="12">
                  <c:v>161.69999999999999</c:v>
                </c:pt>
                <c:pt idx="13">
                  <c:v>158.19999999999999</c:v>
                </c:pt>
                <c:pt idx="14">
                  <c:v>147.4</c:v>
                </c:pt>
                <c:pt idx="15">
                  <c:v>130.1</c:v>
                </c:pt>
                <c:pt idx="16">
                  <c:v>129.30000000000001</c:v>
                </c:pt>
                <c:pt idx="17">
                  <c:v>117.9</c:v>
                </c:pt>
                <c:pt idx="18">
                  <c:v>117.7</c:v>
                </c:pt>
                <c:pt idx="19">
                  <c:v>114.6</c:v>
                </c:pt>
                <c:pt idx="20">
                  <c:v>114.1</c:v>
                </c:pt>
                <c:pt idx="21">
                  <c:v>107.4</c:v>
                </c:pt>
                <c:pt idx="22">
                  <c:v>107.1</c:v>
                </c:pt>
                <c:pt idx="23">
                  <c:v>104.9</c:v>
                </c:pt>
                <c:pt idx="24">
                  <c:v>93.9</c:v>
                </c:pt>
                <c:pt idx="25">
                  <c:v>93.1</c:v>
                </c:pt>
                <c:pt idx="26">
                  <c:v>91.3</c:v>
                </c:pt>
                <c:pt idx="27">
                  <c:v>91.2</c:v>
                </c:pt>
                <c:pt idx="28">
                  <c:v>90.4</c:v>
                </c:pt>
                <c:pt idx="29">
                  <c:v>88.2</c:v>
                </c:pt>
                <c:pt idx="30">
                  <c:v>87.7</c:v>
                </c:pt>
                <c:pt idx="31">
                  <c:v>86.9</c:v>
                </c:pt>
                <c:pt idx="32">
                  <c:v>86.2</c:v>
                </c:pt>
                <c:pt idx="33">
                  <c:v>84.4</c:v>
                </c:pt>
                <c:pt idx="34">
                  <c:v>77.900000000000006</c:v>
                </c:pt>
                <c:pt idx="35">
                  <c:v>75.2</c:v>
                </c:pt>
                <c:pt idx="36">
                  <c:v>73.3</c:v>
                </c:pt>
                <c:pt idx="37">
                  <c:v>72.3</c:v>
                </c:pt>
                <c:pt idx="38">
                  <c:v>69.400000000000006</c:v>
                </c:pt>
                <c:pt idx="39">
                  <c:v>59.8</c:v>
                </c:pt>
                <c:pt idx="40">
                  <c:v>59.3</c:v>
                </c:pt>
                <c:pt idx="41">
                  <c:v>57.1</c:v>
                </c:pt>
                <c:pt idx="42">
                  <c:v>54</c:v>
                </c:pt>
                <c:pt idx="43">
                  <c:v>53.6</c:v>
                </c:pt>
                <c:pt idx="44">
                  <c:v>48.8</c:v>
                </c:pt>
                <c:pt idx="45">
                  <c:v>47.5</c:v>
                </c:pt>
                <c:pt idx="46">
                  <c:v>46.6</c:v>
                </c:pt>
                <c:pt idx="47">
                  <c:v>46.2</c:v>
                </c:pt>
                <c:pt idx="48">
                  <c:v>45.6</c:v>
                </c:pt>
                <c:pt idx="49">
                  <c:v>41.4</c:v>
                </c:pt>
                <c:pt idx="50">
                  <c:v>40.9</c:v>
                </c:pt>
                <c:pt idx="51">
                  <c:v>40.9</c:v>
                </c:pt>
                <c:pt idx="52">
                  <c:v>40.1</c:v>
                </c:pt>
                <c:pt idx="53">
                  <c:v>40</c:v>
                </c:pt>
                <c:pt idx="54">
                  <c:v>39.299999999999997</c:v>
                </c:pt>
                <c:pt idx="55">
                  <c:v>37.700000000000003</c:v>
                </c:pt>
                <c:pt idx="56">
                  <c:v>34.6</c:v>
                </c:pt>
                <c:pt idx="57">
                  <c:v>33.9</c:v>
                </c:pt>
                <c:pt idx="58">
                  <c:v>33.9</c:v>
                </c:pt>
                <c:pt idx="59">
                  <c:v>33.200000000000003</c:v>
                </c:pt>
                <c:pt idx="60">
                  <c:v>32.799999999999997</c:v>
                </c:pt>
                <c:pt idx="61">
                  <c:v>32.700000000000003</c:v>
                </c:pt>
                <c:pt idx="62">
                  <c:v>31.7</c:v>
                </c:pt>
                <c:pt idx="63">
                  <c:v>30.9</c:v>
                </c:pt>
                <c:pt idx="64">
                  <c:v>29.9</c:v>
                </c:pt>
                <c:pt idx="65">
                  <c:v>29.8</c:v>
                </c:pt>
                <c:pt idx="66">
                  <c:v>29.7</c:v>
                </c:pt>
                <c:pt idx="67">
                  <c:v>29.5</c:v>
                </c:pt>
                <c:pt idx="68">
                  <c:v>28.9</c:v>
                </c:pt>
                <c:pt idx="69">
                  <c:v>28.5</c:v>
                </c:pt>
                <c:pt idx="70">
                  <c:v>28.1</c:v>
                </c:pt>
                <c:pt idx="71">
                  <c:v>28</c:v>
                </c:pt>
                <c:pt idx="72">
                  <c:v>26.3</c:v>
                </c:pt>
                <c:pt idx="73">
                  <c:v>26.3</c:v>
                </c:pt>
                <c:pt idx="74">
                  <c:v>26.2</c:v>
                </c:pt>
                <c:pt idx="75">
                  <c:v>24.3</c:v>
                </c:pt>
                <c:pt idx="76">
                  <c:v>24.3</c:v>
                </c:pt>
                <c:pt idx="77">
                  <c:v>23.7</c:v>
                </c:pt>
                <c:pt idx="78">
                  <c:v>21.4</c:v>
                </c:pt>
                <c:pt idx="79">
                  <c:v>20.8</c:v>
                </c:pt>
                <c:pt idx="80">
                  <c:v>20.399999999999999</c:v>
                </c:pt>
                <c:pt idx="81">
                  <c:v>20.3</c:v>
                </c:pt>
                <c:pt idx="82">
                  <c:v>20.2</c:v>
                </c:pt>
                <c:pt idx="83">
                  <c:v>18.399999999999999</c:v>
                </c:pt>
                <c:pt idx="84">
                  <c:v>17.100000000000001</c:v>
                </c:pt>
                <c:pt idx="85">
                  <c:v>16.8</c:v>
                </c:pt>
                <c:pt idx="86">
                  <c:v>16.399999999999999</c:v>
                </c:pt>
                <c:pt idx="87">
                  <c:v>16.3</c:v>
                </c:pt>
                <c:pt idx="88">
                  <c:v>16.2</c:v>
                </c:pt>
                <c:pt idx="89">
                  <c:v>16.100000000000001</c:v>
                </c:pt>
                <c:pt idx="90">
                  <c:v>15.6</c:v>
                </c:pt>
                <c:pt idx="91">
                  <c:v>15.3</c:v>
                </c:pt>
                <c:pt idx="92">
                  <c:v>15.2</c:v>
                </c:pt>
                <c:pt idx="93">
                  <c:v>14.9</c:v>
                </c:pt>
                <c:pt idx="94">
                  <c:v>14.6</c:v>
                </c:pt>
                <c:pt idx="95">
                  <c:v>13.6</c:v>
                </c:pt>
                <c:pt idx="96">
                  <c:v>13.4</c:v>
                </c:pt>
                <c:pt idx="97">
                  <c:v>12.5</c:v>
                </c:pt>
                <c:pt idx="98">
                  <c:v>11.9</c:v>
                </c:pt>
                <c:pt idx="99">
                  <c:v>11.3</c:v>
                </c:pt>
                <c:pt idx="100">
                  <c:v>10.7</c:v>
                </c:pt>
                <c:pt idx="101">
                  <c:v>10.6</c:v>
                </c:pt>
                <c:pt idx="102">
                  <c:v>10.199999999999999</c:v>
                </c:pt>
                <c:pt idx="103">
                  <c:v>10.1</c:v>
                </c:pt>
                <c:pt idx="104">
                  <c:v>9.1</c:v>
                </c:pt>
                <c:pt idx="105">
                  <c:v>8.8000000000000007</c:v>
                </c:pt>
                <c:pt idx="106">
                  <c:v>8.8000000000000007</c:v>
                </c:pt>
                <c:pt idx="107">
                  <c:v>8.1</c:v>
                </c:pt>
                <c:pt idx="108">
                  <c:v>8</c:v>
                </c:pt>
                <c:pt idx="109">
                  <c:v>6.7</c:v>
                </c:pt>
                <c:pt idx="110">
                  <c:v>6</c:v>
                </c:pt>
                <c:pt idx="111">
                  <c:v>5.5</c:v>
                </c:pt>
                <c:pt idx="112">
                  <c:v>5.3</c:v>
                </c:pt>
                <c:pt idx="113">
                  <c:v>5.2</c:v>
                </c:pt>
                <c:pt idx="114">
                  <c:v>5.0999999999999996</c:v>
                </c:pt>
                <c:pt idx="115">
                  <c:v>4.7</c:v>
                </c:pt>
                <c:pt idx="11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2-46D2-B419-6931AA6D2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90643072"/>
        <c:axId val="90644864"/>
      </c:barChart>
      <c:catAx>
        <c:axId val="90643072"/>
        <c:scaling>
          <c:orientation val="minMax"/>
        </c:scaling>
        <c:delete val="1"/>
        <c:axPos val="b"/>
        <c:majorTickMark val="out"/>
        <c:minorTickMark val="none"/>
        <c:tickLblPos val="nextTo"/>
        <c:crossAx val="90644864"/>
        <c:crosses val="autoZero"/>
        <c:auto val="1"/>
        <c:lblAlgn val="ctr"/>
        <c:lblOffset val="100"/>
        <c:noMultiLvlLbl val="0"/>
      </c:catAx>
      <c:valAx>
        <c:axId val="9064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064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0.12689</cdr:x>
      <cdr:y>0.18127</cdr:y>
    </cdr:from>
    <cdr:to>
      <cdr:x>0.41692</cdr:x>
      <cdr:y>0.34743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864096"/>
          <a:ext cx="2304255" cy="7920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/>
            <a:t>Median 34 </a:t>
          </a:r>
          <a:r>
            <a:rPr lang="en-GB" sz="1800" b="1" dirty="0">
              <a:latin typeface="Symbol" panose="05050102010706020507" pitchFamily="18" charset="2"/>
            </a:rPr>
            <a:t>m</a:t>
          </a:r>
          <a:r>
            <a:rPr lang="en-GB" sz="1800" b="1" dirty="0"/>
            <a:t>g/m</a:t>
          </a:r>
          <a:r>
            <a:rPr lang="en-GB" sz="1800" b="1" baseline="30000" dirty="0"/>
            <a:t>3</a:t>
          </a:r>
        </a:p>
        <a:p xmlns:a="http://schemas.openxmlformats.org/drawingml/2006/main">
          <a:r>
            <a:rPr lang="en-GB" sz="1800" b="1" dirty="0"/>
            <a:t>Range 4-424 </a:t>
          </a:r>
          <a:r>
            <a:rPr lang="en-GB" sz="1800" b="1" dirty="0">
              <a:latin typeface="Symbol" panose="05050102010706020507" pitchFamily="18" charset="2"/>
            </a:rPr>
            <a:t>m</a:t>
          </a:r>
          <a:r>
            <a:rPr lang="en-GB" sz="1800" b="1" dirty="0"/>
            <a:t>g/m</a:t>
          </a:r>
          <a:r>
            <a:rPr lang="en-GB" sz="1800" b="1" baseline="30000" dirty="0"/>
            <a:t>3</a:t>
          </a:r>
        </a:p>
      </cdr:txBody>
    </cdr:sp>
  </cdr:relSizeAnchor>
  <cdr:relSizeAnchor xmlns:cdr="http://schemas.openxmlformats.org/drawingml/2006/chartDrawing">
    <cdr:from>
      <cdr:x>0.22659</cdr:x>
      <cdr:y>0.46828</cdr:y>
    </cdr:from>
    <cdr:to>
      <cdr:x>0.61632</cdr:x>
      <cdr:y>0.64955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00200" y="2232248"/>
          <a:ext cx="3096359" cy="8641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/>
            <a:t>Each bar represents </a:t>
          </a:r>
        </a:p>
        <a:p xmlns:a="http://schemas.openxmlformats.org/drawingml/2006/main">
          <a:r>
            <a:rPr lang="en-GB" sz="1800" b="1" dirty="0"/>
            <a:t>the average SHS level measured in one home</a:t>
          </a:r>
          <a:endParaRPr lang="en-GB" sz="1800" b="1" baseline="30000" dirty="0"/>
        </a:p>
      </cdr:txBody>
    </cdr:sp>
  </cdr:relSizeAnchor>
  <cdr:relSizeAnchor xmlns:cdr="http://schemas.openxmlformats.org/drawingml/2006/chartDrawing">
    <cdr:from>
      <cdr:x>0.60411</cdr:x>
      <cdr:y>0.54381</cdr:y>
    </cdr:from>
    <cdr:to>
      <cdr:x>0.96073</cdr:x>
      <cdr:y>0.67976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99547" y="2592289"/>
          <a:ext cx="2833301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/>
            <a:t>WHO guidance level for fine particles (25</a:t>
          </a:r>
          <a:r>
            <a:rPr lang="en-GB" sz="1800" b="1" dirty="0">
              <a:latin typeface="Symbol" panose="05050102010706020507" pitchFamily="18" charset="2"/>
            </a:rPr>
            <a:t>m</a:t>
          </a:r>
          <a:r>
            <a:rPr lang="en-GB" sz="1800" b="1" dirty="0"/>
            <a:t>g/m</a:t>
          </a:r>
          <a:r>
            <a:rPr lang="en-GB" sz="1800" b="1" baseline="30000" dirty="0"/>
            <a:t>3</a:t>
          </a:r>
          <a:r>
            <a:rPr lang="en-GB" sz="1800" b="1" dirty="0"/>
            <a:t>)</a:t>
          </a:r>
          <a:endParaRPr lang="en-GB" sz="1800" b="1" baseline="30000" dirty="0"/>
        </a:p>
      </cdr:txBody>
    </cdr:sp>
  </cdr:relSizeAnchor>
  <cdr:relSizeAnchor xmlns:cdr="http://schemas.openxmlformats.org/drawingml/2006/chartDrawing">
    <cdr:from>
      <cdr:x>0.77946</cdr:x>
      <cdr:y>0.67976</cdr:y>
    </cdr:from>
    <cdr:to>
      <cdr:x>0.85062</cdr:x>
      <cdr:y>0.91674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11F0E274-88E5-4497-B5FE-78A0EE26D04B}"/>
            </a:ext>
          </a:extLst>
        </cdr:cNvPr>
        <cdr:cNvCxnSpPr/>
      </cdr:nvCxnSpPr>
      <cdr:spPr>
        <a:xfrm xmlns:a="http://schemas.openxmlformats.org/drawingml/2006/main">
          <a:off x="8256958" y="3240368"/>
          <a:ext cx="753793" cy="11296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AFE7-D3E1-456D-B9D9-9FE7A0DA0F6D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297DB-8E9D-42AD-9088-ECAC59835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9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9F4DE545-5B86-4F60-91A0-E0D6BBD84425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5" rIns="91111" bIns="4555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111" tIns="45555" rIns="91111" bIns="455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CB14B820-B188-4C4C-B5D3-32BB808A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1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William Thomson, 1st Baron Kelvin, OM, GCVO, PC, FRS, FRSE was a Scots-Irish mathematical physicist and engineer who was born in Belfast in 1824.</a:t>
            </a:r>
            <a:r>
              <a:rPr lang="en-GB" dirty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EB8C8-562E-4C90-82EE-98EF6BF70FC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89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2995D-E0C9-466D-B689-0159806B34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5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F547B-5433-47B6-AB16-1535F8A0449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8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2B3DF-2706-493D-80AE-C43739910FD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EB8C8-562E-4C90-82EE-98EF6BF70FC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5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EB8C8-562E-4C90-82EE-98EF6BF70FC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1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EB8C8-562E-4C90-82EE-98EF6BF70FC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1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Looking at the 77 pairs where &gt;1440 minutes of data at both baseline and @ 6 months</a:t>
            </a:r>
            <a:endParaRPr lang="en-GB" sz="1200" baseline="30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Difference* between 6-month and baseline PM</a:t>
            </a:r>
            <a:r>
              <a:rPr lang="en-GB" sz="1200" baseline="-25000" dirty="0"/>
              <a:t>2.5</a:t>
            </a:r>
            <a:r>
              <a:rPr lang="en-GB" sz="1200" dirty="0"/>
              <a:t> measurements for Group A (n=40) was -1.7 (26.5, -8.8); Group B (n=37) was -1.0 (21.2, -16.2) </a:t>
            </a:r>
            <a:r>
              <a:rPr lang="en-GB" sz="1200" dirty="0">
                <a:latin typeface="Symbol" panose="05050102010706020507" pitchFamily="18" charset="2"/>
              </a:rPr>
              <a:t>m</a:t>
            </a:r>
            <a:r>
              <a:rPr lang="en-GB" sz="1200" dirty="0"/>
              <a:t>g/m</a:t>
            </a:r>
            <a:r>
              <a:rPr lang="en-GB" sz="1200" baseline="30000" dirty="0"/>
              <a:t>3</a:t>
            </a:r>
            <a:r>
              <a:rPr lang="en-GB" sz="1200" dirty="0"/>
              <a:t> with no statistical difference between the groups (p=0.16)</a:t>
            </a:r>
            <a:endParaRPr lang="en-GB" sz="12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EB8C8-562E-4C90-82EE-98EF6BF70FC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5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22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year old single Mum, with a 10 month old child, living in a one-bedroom flat on the 13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floor. 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EB8C8-562E-4C90-82EE-98EF6BF70FC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3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6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1" y="145125"/>
            <a:ext cx="1735865" cy="6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1" y="145125"/>
            <a:ext cx="1735865" cy="6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840384" y="6400800"/>
            <a:ext cx="2351616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3E08D-8E7E-4658-873A-94BB2253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714" y="6298857"/>
            <a:ext cx="2068286" cy="5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6366E-3434-441C-B394-DDDADC15B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714" y="6298857"/>
            <a:ext cx="2068286" cy="5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4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1" y="145125"/>
            <a:ext cx="1735865" cy="666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0955AC-11CF-46BC-977A-70D186643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3714" y="6298857"/>
            <a:ext cx="2068286" cy="5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1" y="145125"/>
            <a:ext cx="1735865" cy="666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B975CE-0472-41BD-8BF5-1B1F3F9DC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3714" y="6298857"/>
            <a:ext cx="2068286" cy="5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3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1" y="145125"/>
            <a:ext cx="1735865" cy="666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DD1E9-79A5-44F1-83F6-637CCFACE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3714" y="6298857"/>
            <a:ext cx="2068286" cy="5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1" y="145125"/>
            <a:ext cx="1735865" cy="666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FD1086-F52E-4FCB-972F-E75522230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3714" y="6298857"/>
            <a:ext cx="2068286" cy="5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9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1" y="145125"/>
            <a:ext cx="1735865" cy="6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7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61" y="145125"/>
            <a:ext cx="1735865" cy="6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7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170B-E2B9-441F-B046-B4AF2A898B8A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C157-CD9F-4EFA-B363-057209632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448" y="726868"/>
            <a:ext cx="11090030" cy="1192817"/>
          </a:xfrm>
        </p:spPr>
        <p:txBody>
          <a:bodyPr>
            <a:noAutofit/>
          </a:bodyPr>
          <a:lstStyle/>
          <a:p>
            <a:pPr algn="l"/>
            <a:r>
              <a:rPr lang="en-GB" sz="4800" dirty="0">
                <a:latin typeface="+mn-lt"/>
                <a:cs typeface="Arial" panose="020B0604020202020204" pitchFamily="34" charset="0"/>
              </a:rPr>
              <a:t>Using air quality feedback to empower parents to protect their children from SHS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2113" y="4765798"/>
            <a:ext cx="6096000" cy="14957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80000"/>
              </a:lnSpc>
            </a:pPr>
            <a:r>
              <a:rPr lang="en-US" sz="2400" b="1" dirty="0"/>
              <a:t>Sean Semple</a:t>
            </a:r>
          </a:p>
          <a:p>
            <a:pPr>
              <a:lnSpc>
                <a:spcPct val="80000"/>
              </a:lnSpc>
            </a:pPr>
            <a:r>
              <a:rPr lang="en-US" dirty="0"/>
              <a:t>Associate Professor</a:t>
            </a:r>
          </a:p>
          <a:p>
            <a:pPr>
              <a:lnSpc>
                <a:spcPct val="80000"/>
              </a:lnSpc>
            </a:pPr>
            <a:r>
              <a:rPr lang="en-US" dirty="0"/>
              <a:t>Institute for Social Marketing</a:t>
            </a:r>
          </a:p>
          <a:p>
            <a:pPr>
              <a:lnSpc>
                <a:spcPct val="80000"/>
              </a:lnSpc>
            </a:pPr>
            <a:r>
              <a:rPr lang="en-US" dirty="0"/>
              <a:t>Faculty of Health Sciences and Sport</a:t>
            </a:r>
          </a:p>
          <a:p>
            <a:pPr>
              <a:lnSpc>
                <a:spcPct val="80000"/>
              </a:lnSpc>
            </a:pPr>
            <a:r>
              <a:rPr lang="en-US" dirty="0"/>
              <a:t>University of Stirling</a:t>
            </a:r>
          </a:p>
          <a:p>
            <a:pPr marL="171450" indent="-171450">
              <a:lnSpc>
                <a:spcPct val="80000"/>
              </a:lnSpc>
            </a:pPr>
            <a:r>
              <a:rPr lang="en-US" dirty="0"/>
              <a:t>sean.semple@stir.ac.uk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64BCC-C356-49C6-897E-2B669183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13" y="2253403"/>
            <a:ext cx="5236700" cy="21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59553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Study design: compared two groups</a:t>
            </a:r>
          </a:p>
        </p:txBody>
      </p:sp>
      <p:sp>
        <p:nvSpPr>
          <p:cNvPr id="8" name="Freeform 7"/>
          <p:cNvSpPr/>
          <p:nvPr/>
        </p:nvSpPr>
        <p:spPr>
          <a:xfrm>
            <a:off x="1635125" y="1825626"/>
            <a:ext cx="2001838" cy="792163"/>
          </a:xfrm>
          <a:custGeom>
            <a:avLst/>
            <a:gdLst>
              <a:gd name="connsiteX0" fmla="*/ 0 w 2002335"/>
              <a:gd name="connsiteY0" fmla="*/ 0 h 793005"/>
              <a:gd name="connsiteX1" fmla="*/ 2002335 w 2002335"/>
              <a:gd name="connsiteY1" fmla="*/ 0 h 793005"/>
              <a:gd name="connsiteX2" fmla="*/ 2002335 w 2002335"/>
              <a:gd name="connsiteY2" fmla="*/ 793005 h 793005"/>
              <a:gd name="connsiteX3" fmla="*/ 0 w 2002335"/>
              <a:gd name="connsiteY3" fmla="*/ 793005 h 793005"/>
              <a:gd name="connsiteX4" fmla="*/ 0 w 2002335"/>
              <a:gd name="connsiteY4" fmla="*/ 0 h 7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793005">
                <a:moveTo>
                  <a:pt x="0" y="0"/>
                </a:moveTo>
                <a:lnTo>
                  <a:pt x="2002335" y="0"/>
                </a:lnTo>
                <a:lnTo>
                  <a:pt x="2002335" y="793005"/>
                </a:lnTo>
                <a:lnTo>
                  <a:pt x="0" y="7930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5128" tIns="77216" rIns="135128" bIns="7721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900" dirty="0"/>
              <a:t>Visit 1 </a:t>
            </a:r>
          </a:p>
        </p:txBody>
      </p:sp>
      <p:sp>
        <p:nvSpPr>
          <p:cNvPr id="9" name="Freeform 8"/>
          <p:cNvSpPr/>
          <p:nvPr/>
        </p:nvSpPr>
        <p:spPr>
          <a:xfrm>
            <a:off x="1635125" y="2617789"/>
            <a:ext cx="2001838" cy="1982787"/>
          </a:xfrm>
          <a:custGeom>
            <a:avLst/>
            <a:gdLst>
              <a:gd name="connsiteX0" fmla="*/ 0 w 2002335"/>
              <a:gd name="connsiteY0" fmla="*/ 0 h 1981889"/>
              <a:gd name="connsiteX1" fmla="*/ 2002335 w 2002335"/>
              <a:gd name="connsiteY1" fmla="*/ 0 h 1981889"/>
              <a:gd name="connsiteX2" fmla="*/ 2002335 w 2002335"/>
              <a:gd name="connsiteY2" fmla="*/ 1981889 h 1981889"/>
              <a:gd name="connsiteX3" fmla="*/ 0 w 2002335"/>
              <a:gd name="connsiteY3" fmla="*/ 1981889 h 1981889"/>
              <a:gd name="connsiteX4" fmla="*/ 0 w 2002335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1981889">
                <a:moveTo>
                  <a:pt x="0" y="0"/>
                </a:moveTo>
                <a:lnTo>
                  <a:pt x="2002335" y="0"/>
                </a:lnTo>
                <a:lnTo>
                  <a:pt x="2002335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35128" bIns="152019" spcCol="1270"/>
          <a:lstStyle/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Health &amp; SHS exposure questionnaire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Daily grid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Saliva sample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Set up SidePak</a:t>
            </a:r>
          </a:p>
        </p:txBody>
      </p:sp>
      <p:sp>
        <p:nvSpPr>
          <p:cNvPr id="10" name="Freeform 9"/>
          <p:cNvSpPr/>
          <p:nvPr/>
        </p:nvSpPr>
        <p:spPr>
          <a:xfrm>
            <a:off x="3917950" y="1825626"/>
            <a:ext cx="2001838" cy="792163"/>
          </a:xfrm>
          <a:custGeom>
            <a:avLst/>
            <a:gdLst>
              <a:gd name="connsiteX0" fmla="*/ 0 w 2002335"/>
              <a:gd name="connsiteY0" fmla="*/ 0 h 793005"/>
              <a:gd name="connsiteX1" fmla="*/ 2002335 w 2002335"/>
              <a:gd name="connsiteY1" fmla="*/ 0 h 793005"/>
              <a:gd name="connsiteX2" fmla="*/ 2002335 w 2002335"/>
              <a:gd name="connsiteY2" fmla="*/ 793005 h 793005"/>
              <a:gd name="connsiteX3" fmla="*/ 0 w 2002335"/>
              <a:gd name="connsiteY3" fmla="*/ 793005 h 793005"/>
              <a:gd name="connsiteX4" fmla="*/ 0 w 2002335"/>
              <a:gd name="connsiteY4" fmla="*/ 0 h 7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793005">
                <a:moveTo>
                  <a:pt x="0" y="0"/>
                </a:moveTo>
                <a:lnTo>
                  <a:pt x="2002335" y="0"/>
                </a:lnTo>
                <a:lnTo>
                  <a:pt x="2002335" y="793005"/>
                </a:lnTo>
                <a:lnTo>
                  <a:pt x="0" y="7930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0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lIns="135128" tIns="77216" rIns="135128" bIns="7721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900" dirty="0"/>
              <a:t>Visit 2 (+24h)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17950" y="2617789"/>
            <a:ext cx="2001838" cy="1982787"/>
          </a:xfrm>
          <a:custGeom>
            <a:avLst/>
            <a:gdLst>
              <a:gd name="connsiteX0" fmla="*/ 0 w 2002335"/>
              <a:gd name="connsiteY0" fmla="*/ 0 h 1981889"/>
              <a:gd name="connsiteX1" fmla="*/ 2002335 w 2002335"/>
              <a:gd name="connsiteY1" fmla="*/ 0 h 1981889"/>
              <a:gd name="connsiteX2" fmla="*/ 2002335 w 2002335"/>
              <a:gd name="connsiteY2" fmla="*/ 1981889 h 1981889"/>
              <a:gd name="connsiteX3" fmla="*/ 0 w 2002335"/>
              <a:gd name="connsiteY3" fmla="*/ 1981889 h 1981889"/>
              <a:gd name="connsiteX4" fmla="*/ 0 w 2002335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1981889">
                <a:moveTo>
                  <a:pt x="0" y="0"/>
                </a:moveTo>
                <a:lnTo>
                  <a:pt x="2002335" y="0"/>
                </a:lnTo>
                <a:lnTo>
                  <a:pt x="2002335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lnRef>
          <a:fillRef idx="1"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fillRef>
          <a:effectRef idx="0"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35128" bIns="152019" spcCol="1270"/>
          <a:lstStyle/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‘Motivational interview’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Collect SidePak</a:t>
            </a:r>
          </a:p>
        </p:txBody>
      </p:sp>
      <p:sp>
        <p:nvSpPr>
          <p:cNvPr id="12" name="Freeform 11"/>
          <p:cNvSpPr/>
          <p:nvPr/>
        </p:nvSpPr>
        <p:spPr>
          <a:xfrm>
            <a:off x="6200775" y="1825626"/>
            <a:ext cx="2001838" cy="792163"/>
          </a:xfrm>
          <a:custGeom>
            <a:avLst/>
            <a:gdLst>
              <a:gd name="connsiteX0" fmla="*/ 0 w 2002335"/>
              <a:gd name="connsiteY0" fmla="*/ 0 h 793005"/>
              <a:gd name="connsiteX1" fmla="*/ 2002335 w 2002335"/>
              <a:gd name="connsiteY1" fmla="*/ 0 h 793005"/>
              <a:gd name="connsiteX2" fmla="*/ 2002335 w 2002335"/>
              <a:gd name="connsiteY2" fmla="*/ 793005 h 793005"/>
              <a:gd name="connsiteX3" fmla="*/ 0 w 2002335"/>
              <a:gd name="connsiteY3" fmla="*/ 793005 h 793005"/>
              <a:gd name="connsiteX4" fmla="*/ 0 w 2002335"/>
              <a:gd name="connsiteY4" fmla="*/ 0 h 7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793005">
                <a:moveTo>
                  <a:pt x="0" y="0"/>
                </a:moveTo>
                <a:lnTo>
                  <a:pt x="2002335" y="0"/>
                </a:lnTo>
                <a:lnTo>
                  <a:pt x="2002335" y="793005"/>
                </a:lnTo>
                <a:lnTo>
                  <a:pt x="0" y="7930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0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lIns="135128" tIns="77216" rIns="135128" bIns="7721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900" dirty="0"/>
              <a:t>Visit 3 </a:t>
            </a:r>
          </a:p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900" dirty="0"/>
              <a:t>(+4 weeks)</a:t>
            </a:r>
          </a:p>
        </p:txBody>
      </p:sp>
      <p:sp>
        <p:nvSpPr>
          <p:cNvPr id="13" name="Freeform 12"/>
          <p:cNvSpPr/>
          <p:nvPr/>
        </p:nvSpPr>
        <p:spPr>
          <a:xfrm>
            <a:off x="6200775" y="2617789"/>
            <a:ext cx="2001838" cy="1982787"/>
          </a:xfrm>
          <a:custGeom>
            <a:avLst/>
            <a:gdLst>
              <a:gd name="connsiteX0" fmla="*/ 0 w 2002335"/>
              <a:gd name="connsiteY0" fmla="*/ 0 h 1981889"/>
              <a:gd name="connsiteX1" fmla="*/ 2002335 w 2002335"/>
              <a:gd name="connsiteY1" fmla="*/ 0 h 1981889"/>
              <a:gd name="connsiteX2" fmla="*/ 2002335 w 2002335"/>
              <a:gd name="connsiteY2" fmla="*/ 1981889 h 1981889"/>
              <a:gd name="connsiteX3" fmla="*/ 0 w 2002335"/>
              <a:gd name="connsiteY3" fmla="*/ 1981889 h 1981889"/>
              <a:gd name="connsiteX4" fmla="*/ 0 w 2002335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1981889">
                <a:moveTo>
                  <a:pt x="0" y="0"/>
                </a:moveTo>
                <a:lnTo>
                  <a:pt x="2002335" y="0"/>
                </a:lnTo>
                <a:lnTo>
                  <a:pt x="2002335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lnRef>
          <a:fillRef idx="1"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fillRef>
          <a:effectRef idx="0"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35128" bIns="152019" spcCol="1270"/>
          <a:lstStyle/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Change questionnaire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Daily grid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Saliva sample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Set up SidePak</a:t>
            </a:r>
          </a:p>
        </p:txBody>
      </p:sp>
      <p:sp>
        <p:nvSpPr>
          <p:cNvPr id="14" name="Freeform 13"/>
          <p:cNvSpPr/>
          <p:nvPr/>
        </p:nvSpPr>
        <p:spPr>
          <a:xfrm>
            <a:off x="8483600" y="1825626"/>
            <a:ext cx="2001838" cy="792163"/>
          </a:xfrm>
          <a:custGeom>
            <a:avLst/>
            <a:gdLst>
              <a:gd name="connsiteX0" fmla="*/ 0 w 2002335"/>
              <a:gd name="connsiteY0" fmla="*/ 0 h 793005"/>
              <a:gd name="connsiteX1" fmla="*/ 2002335 w 2002335"/>
              <a:gd name="connsiteY1" fmla="*/ 0 h 793005"/>
              <a:gd name="connsiteX2" fmla="*/ 2002335 w 2002335"/>
              <a:gd name="connsiteY2" fmla="*/ 793005 h 793005"/>
              <a:gd name="connsiteX3" fmla="*/ 0 w 2002335"/>
              <a:gd name="connsiteY3" fmla="*/ 793005 h 793005"/>
              <a:gd name="connsiteX4" fmla="*/ 0 w 2002335"/>
              <a:gd name="connsiteY4" fmla="*/ 0 h 79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793005">
                <a:moveTo>
                  <a:pt x="0" y="0"/>
                </a:moveTo>
                <a:lnTo>
                  <a:pt x="2002335" y="0"/>
                </a:lnTo>
                <a:lnTo>
                  <a:pt x="2002335" y="793005"/>
                </a:lnTo>
                <a:lnTo>
                  <a:pt x="0" y="7930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lIns="135128" tIns="77216" rIns="135128" bIns="7721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900" dirty="0"/>
              <a:t>Visit 4 (+24 h)</a:t>
            </a:r>
          </a:p>
        </p:txBody>
      </p:sp>
      <p:sp>
        <p:nvSpPr>
          <p:cNvPr id="15" name="Freeform 14"/>
          <p:cNvSpPr/>
          <p:nvPr/>
        </p:nvSpPr>
        <p:spPr>
          <a:xfrm>
            <a:off x="8483600" y="2617789"/>
            <a:ext cx="2001838" cy="1982787"/>
          </a:xfrm>
          <a:custGeom>
            <a:avLst/>
            <a:gdLst>
              <a:gd name="connsiteX0" fmla="*/ 0 w 2002335"/>
              <a:gd name="connsiteY0" fmla="*/ 0 h 1981889"/>
              <a:gd name="connsiteX1" fmla="*/ 2002335 w 2002335"/>
              <a:gd name="connsiteY1" fmla="*/ 0 h 1981889"/>
              <a:gd name="connsiteX2" fmla="*/ 2002335 w 2002335"/>
              <a:gd name="connsiteY2" fmla="*/ 1981889 h 1981889"/>
              <a:gd name="connsiteX3" fmla="*/ 0 w 2002335"/>
              <a:gd name="connsiteY3" fmla="*/ 1981889 h 1981889"/>
              <a:gd name="connsiteX4" fmla="*/ 0 w 2002335"/>
              <a:gd name="connsiteY4" fmla="*/ 0 h 19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335" h="1981889">
                <a:moveTo>
                  <a:pt x="0" y="0"/>
                </a:moveTo>
                <a:lnTo>
                  <a:pt x="2002335" y="0"/>
                </a:lnTo>
                <a:lnTo>
                  <a:pt x="2002335" y="1981889"/>
                </a:lnTo>
                <a:lnTo>
                  <a:pt x="0" y="1981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fillRef>
          <a:effectRef idx="0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35128" bIns="152019" spcCol="1270"/>
          <a:lstStyle/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Collect SidePak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900" dirty="0"/>
              <a:t>Feedback</a:t>
            </a:r>
          </a:p>
        </p:txBody>
      </p:sp>
      <p:sp>
        <p:nvSpPr>
          <p:cNvPr id="17" name="Freeform 16"/>
          <p:cNvSpPr/>
          <p:nvPr/>
        </p:nvSpPr>
        <p:spPr>
          <a:xfrm>
            <a:off x="6383339" y="5229226"/>
            <a:ext cx="4105275" cy="650875"/>
          </a:xfrm>
          <a:custGeom>
            <a:avLst/>
            <a:gdLst>
              <a:gd name="connsiteX0" fmla="*/ 0 w 4104456"/>
              <a:gd name="connsiteY0" fmla="*/ 81418 h 651341"/>
              <a:gd name="connsiteX1" fmla="*/ 3778786 w 4104456"/>
              <a:gd name="connsiteY1" fmla="*/ 81418 h 651341"/>
              <a:gd name="connsiteX2" fmla="*/ 3778786 w 4104456"/>
              <a:gd name="connsiteY2" fmla="*/ 0 h 651341"/>
              <a:gd name="connsiteX3" fmla="*/ 4104456 w 4104456"/>
              <a:gd name="connsiteY3" fmla="*/ 325671 h 651341"/>
              <a:gd name="connsiteX4" fmla="*/ 3778786 w 4104456"/>
              <a:gd name="connsiteY4" fmla="*/ 651341 h 651341"/>
              <a:gd name="connsiteX5" fmla="*/ 3778786 w 4104456"/>
              <a:gd name="connsiteY5" fmla="*/ 569923 h 651341"/>
              <a:gd name="connsiteX6" fmla="*/ 0 w 4104456"/>
              <a:gd name="connsiteY6" fmla="*/ 569923 h 651341"/>
              <a:gd name="connsiteX7" fmla="*/ 0 w 4104456"/>
              <a:gd name="connsiteY7" fmla="*/ 81418 h 65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4456" h="651341">
                <a:moveTo>
                  <a:pt x="0" y="81418"/>
                </a:moveTo>
                <a:lnTo>
                  <a:pt x="3778786" y="81418"/>
                </a:lnTo>
                <a:lnTo>
                  <a:pt x="3778786" y="0"/>
                </a:lnTo>
                <a:lnTo>
                  <a:pt x="4104456" y="325671"/>
                </a:lnTo>
                <a:lnTo>
                  <a:pt x="3778786" y="651341"/>
                </a:lnTo>
                <a:lnTo>
                  <a:pt x="3778786" y="569923"/>
                </a:lnTo>
                <a:lnTo>
                  <a:pt x="0" y="569923"/>
                </a:lnTo>
                <a:lnTo>
                  <a:pt x="0" y="81418"/>
                </a:lnTo>
                <a:close/>
              </a:path>
            </a:pathLst>
          </a:custGeom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525" tIns="90943" rIns="253778" bIns="90943" spcCol="1270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500" dirty="0"/>
              <a:t>No PM</a:t>
            </a:r>
            <a:r>
              <a:rPr lang="en-GB" sz="1500" baseline="-25000" dirty="0"/>
              <a:t>2.5 </a:t>
            </a:r>
            <a:r>
              <a:rPr lang="en-GB" sz="1500" dirty="0"/>
              <a:t>feedback until Visit 4</a:t>
            </a:r>
          </a:p>
        </p:txBody>
      </p:sp>
      <p:sp>
        <p:nvSpPr>
          <p:cNvPr id="18" name="Freeform 17"/>
          <p:cNvSpPr/>
          <p:nvPr/>
        </p:nvSpPr>
        <p:spPr>
          <a:xfrm>
            <a:off x="3648076" y="5229226"/>
            <a:ext cx="2735263" cy="650875"/>
          </a:xfrm>
          <a:custGeom>
            <a:avLst/>
            <a:gdLst>
              <a:gd name="connsiteX0" fmla="*/ 0 w 2736304"/>
              <a:gd name="connsiteY0" fmla="*/ 108559 h 651341"/>
              <a:gd name="connsiteX1" fmla="*/ 31796 w 2736304"/>
              <a:gd name="connsiteY1" fmla="*/ 31796 h 651341"/>
              <a:gd name="connsiteX2" fmla="*/ 108559 w 2736304"/>
              <a:gd name="connsiteY2" fmla="*/ 0 h 651341"/>
              <a:gd name="connsiteX3" fmla="*/ 2627745 w 2736304"/>
              <a:gd name="connsiteY3" fmla="*/ 0 h 651341"/>
              <a:gd name="connsiteX4" fmla="*/ 2704508 w 2736304"/>
              <a:gd name="connsiteY4" fmla="*/ 31796 h 651341"/>
              <a:gd name="connsiteX5" fmla="*/ 2736304 w 2736304"/>
              <a:gd name="connsiteY5" fmla="*/ 108559 h 651341"/>
              <a:gd name="connsiteX6" fmla="*/ 2736304 w 2736304"/>
              <a:gd name="connsiteY6" fmla="*/ 542782 h 651341"/>
              <a:gd name="connsiteX7" fmla="*/ 2704508 w 2736304"/>
              <a:gd name="connsiteY7" fmla="*/ 619545 h 651341"/>
              <a:gd name="connsiteX8" fmla="*/ 2627745 w 2736304"/>
              <a:gd name="connsiteY8" fmla="*/ 651341 h 651341"/>
              <a:gd name="connsiteX9" fmla="*/ 108559 w 2736304"/>
              <a:gd name="connsiteY9" fmla="*/ 651341 h 651341"/>
              <a:gd name="connsiteX10" fmla="*/ 31796 w 2736304"/>
              <a:gd name="connsiteY10" fmla="*/ 619545 h 651341"/>
              <a:gd name="connsiteX11" fmla="*/ 0 w 2736304"/>
              <a:gd name="connsiteY11" fmla="*/ 542782 h 651341"/>
              <a:gd name="connsiteX12" fmla="*/ 0 w 2736304"/>
              <a:gd name="connsiteY12" fmla="*/ 108559 h 65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6304" h="651341">
                <a:moveTo>
                  <a:pt x="0" y="108559"/>
                </a:moveTo>
                <a:cubicBezTo>
                  <a:pt x="0" y="79767"/>
                  <a:pt x="11438" y="52155"/>
                  <a:pt x="31796" y="31796"/>
                </a:cubicBezTo>
                <a:cubicBezTo>
                  <a:pt x="52155" y="11437"/>
                  <a:pt x="79767" y="0"/>
                  <a:pt x="108559" y="0"/>
                </a:cubicBezTo>
                <a:lnTo>
                  <a:pt x="2627745" y="0"/>
                </a:lnTo>
                <a:cubicBezTo>
                  <a:pt x="2656537" y="0"/>
                  <a:pt x="2684149" y="11438"/>
                  <a:pt x="2704508" y="31796"/>
                </a:cubicBezTo>
                <a:cubicBezTo>
                  <a:pt x="2724867" y="52155"/>
                  <a:pt x="2736304" y="79767"/>
                  <a:pt x="2736304" y="108559"/>
                </a:cubicBezTo>
                <a:lnTo>
                  <a:pt x="2736304" y="542782"/>
                </a:lnTo>
                <a:cubicBezTo>
                  <a:pt x="2736304" y="571574"/>
                  <a:pt x="2724867" y="599186"/>
                  <a:pt x="2704508" y="619545"/>
                </a:cubicBezTo>
                <a:cubicBezTo>
                  <a:pt x="2684149" y="639904"/>
                  <a:pt x="2656537" y="651341"/>
                  <a:pt x="2627745" y="651341"/>
                </a:cubicBezTo>
                <a:lnTo>
                  <a:pt x="108559" y="651341"/>
                </a:lnTo>
                <a:cubicBezTo>
                  <a:pt x="79767" y="651341"/>
                  <a:pt x="52155" y="639904"/>
                  <a:pt x="31796" y="619545"/>
                </a:cubicBezTo>
                <a:cubicBezTo>
                  <a:pt x="11437" y="599186"/>
                  <a:pt x="0" y="571574"/>
                  <a:pt x="0" y="542782"/>
                </a:cubicBezTo>
                <a:lnTo>
                  <a:pt x="0" y="108559"/>
                </a:lnTo>
                <a:close/>
              </a:path>
            </a:pathLst>
          </a:custGeom>
          <a:solidFill>
            <a:srgbClr val="555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7526" tIns="94661" rIns="157526" bIns="94661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3300" dirty="0"/>
              <a:t>Standard</a:t>
            </a:r>
          </a:p>
        </p:txBody>
      </p:sp>
      <p:sp>
        <p:nvSpPr>
          <p:cNvPr id="19" name="Freeform 18"/>
          <p:cNvSpPr/>
          <p:nvPr/>
        </p:nvSpPr>
        <p:spPr>
          <a:xfrm>
            <a:off x="6383339" y="5946776"/>
            <a:ext cx="4105275" cy="650875"/>
          </a:xfrm>
          <a:custGeom>
            <a:avLst/>
            <a:gdLst>
              <a:gd name="connsiteX0" fmla="*/ 0 w 4104456"/>
              <a:gd name="connsiteY0" fmla="*/ 81418 h 651341"/>
              <a:gd name="connsiteX1" fmla="*/ 3778786 w 4104456"/>
              <a:gd name="connsiteY1" fmla="*/ 81418 h 651341"/>
              <a:gd name="connsiteX2" fmla="*/ 3778786 w 4104456"/>
              <a:gd name="connsiteY2" fmla="*/ 0 h 651341"/>
              <a:gd name="connsiteX3" fmla="*/ 4104456 w 4104456"/>
              <a:gd name="connsiteY3" fmla="*/ 325671 h 651341"/>
              <a:gd name="connsiteX4" fmla="*/ 3778786 w 4104456"/>
              <a:gd name="connsiteY4" fmla="*/ 651341 h 651341"/>
              <a:gd name="connsiteX5" fmla="*/ 3778786 w 4104456"/>
              <a:gd name="connsiteY5" fmla="*/ 569923 h 651341"/>
              <a:gd name="connsiteX6" fmla="*/ 0 w 4104456"/>
              <a:gd name="connsiteY6" fmla="*/ 569923 h 651341"/>
              <a:gd name="connsiteX7" fmla="*/ 0 w 4104456"/>
              <a:gd name="connsiteY7" fmla="*/ 81418 h 65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4456" h="651341">
                <a:moveTo>
                  <a:pt x="0" y="81418"/>
                </a:moveTo>
                <a:lnTo>
                  <a:pt x="3778786" y="81418"/>
                </a:lnTo>
                <a:lnTo>
                  <a:pt x="3778786" y="0"/>
                </a:lnTo>
                <a:lnTo>
                  <a:pt x="4104456" y="325671"/>
                </a:lnTo>
                <a:lnTo>
                  <a:pt x="3778786" y="651341"/>
                </a:lnTo>
                <a:lnTo>
                  <a:pt x="3778786" y="569923"/>
                </a:lnTo>
                <a:lnTo>
                  <a:pt x="0" y="569923"/>
                </a:lnTo>
                <a:lnTo>
                  <a:pt x="0" y="81418"/>
                </a:lnTo>
                <a:close/>
              </a:path>
            </a:pathLst>
          </a:custGeom>
        </p:spPr>
        <p:style>
          <a:ln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525" tIns="90943" rIns="253778" bIns="90943" spcCol="1270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500" dirty="0"/>
              <a:t>PM</a:t>
            </a:r>
            <a:r>
              <a:rPr lang="en-GB" sz="1500" baseline="-25000" dirty="0"/>
              <a:t>2.5 </a:t>
            </a:r>
            <a:r>
              <a:rPr lang="en-GB" sz="1500" dirty="0"/>
              <a:t>levels shown to mother at Visit 2</a:t>
            </a:r>
            <a:endParaRPr lang="en-GB" sz="1500" baseline="30000" dirty="0"/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GB" sz="1500" dirty="0"/>
              <a:t>Extended interview at visit 4</a:t>
            </a:r>
          </a:p>
        </p:txBody>
      </p:sp>
      <p:sp>
        <p:nvSpPr>
          <p:cNvPr id="20" name="Freeform 19"/>
          <p:cNvSpPr/>
          <p:nvPr/>
        </p:nvSpPr>
        <p:spPr>
          <a:xfrm>
            <a:off x="3648076" y="5945188"/>
            <a:ext cx="2735263" cy="652462"/>
          </a:xfrm>
          <a:custGeom>
            <a:avLst/>
            <a:gdLst>
              <a:gd name="connsiteX0" fmla="*/ 0 w 2736304"/>
              <a:gd name="connsiteY0" fmla="*/ 108559 h 651341"/>
              <a:gd name="connsiteX1" fmla="*/ 31796 w 2736304"/>
              <a:gd name="connsiteY1" fmla="*/ 31796 h 651341"/>
              <a:gd name="connsiteX2" fmla="*/ 108559 w 2736304"/>
              <a:gd name="connsiteY2" fmla="*/ 0 h 651341"/>
              <a:gd name="connsiteX3" fmla="*/ 2627745 w 2736304"/>
              <a:gd name="connsiteY3" fmla="*/ 0 h 651341"/>
              <a:gd name="connsiteX4" fmla="*/ 2704508 w 2736304"/>
              <a:gd name="connsiteY4" fmla="*/ 31796 h 651341"/>
              <a:gd name="connsiteX5" fmla="*/ 2736304 w 2736304"/>
              <a:gd name="connsiteY5" fmla="*/ 108559 h 651341"/>
              <a:gd name="connsiteX6" fmla="*/ 2736304 w 2736304"/>
              <a:gd name="connsiteY6" fmla="*/ 542782 h 651341"/>
              <a:gd name="connsiteX7" fmla="*/ 2704508 w 2736304"/>
              <a:gd name="connsiteY7" fmla="*/ 619545 h 651341"/>
              <a:gd name="connsiteX8" fmla="*/ 2627745 w 2736304"/>
              <a:gd name="connsiteY8" fmla="*/ 651341 h 651341"/>
              <a:gd name="connsiteX9" fmla="*/ 108559 w 2736304"/>
              <a:gd name="connsiteY9" fmla="*/ 651341 h 651341"/>
              <a:gd name="connsiteX10" fmla="*/ 31796 w 2736304"/>
              <a:gd name="connsiteY10" fmla="*/ 619545 h 651341"/>
              <a:gd name="connsiteX11" fmla="*/ 0 w 2736304"/>
              <a:gd name="connsiteY11" fmla="*/ 542782 h 651341"/>
              <a:gd name="connsiteX12" fmla="*/ 0 w 2736304"/>
              <a:gd name="connsiteY12" fmla="*/ 108559 h 65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6304" h="651341">
                <a:moveTo>
                  <a:pt x="0" y="108559"/>
                </a:moveTo>
                <a:cubicBezTo>
                  <a:pt x="0" y="79767"/>
                  <a:pt x="11438" y="52155"/>
                  <a:pt x="31796" y="31796"/>
                </a:cubicBezTo>
                <a:cubicBezTo>
                  <a:pt x="52155" y="11437"/>
                  <a:pt x="79767" y="0"/>
                  <a:pt x="108559" y="0"/>
                </a:cubicBezTo>
                <a:lnTo>
                  <a:pt x="2627745" y="0"/>
                </a:lnTo>
                <a:cubicBezTo>
                  <a:pt x="2656537" y="0"/>
                  <a:pt x="2684149" y="11438"/>
                  <a:pt x="2704508" y="31796"/>
                </a:cubicBezTo>
                <a:cubicBezTo>
                  <a:pt x="2724867" y="52155"/>
                  <a:pt x="2736304" y="79767"/>
                  <a:pt x="2736304" y="108559"/>
                </a:cubicBezTo>
                <a:lnTo>
                  <a:pt x="2736304" y="542782"/>
                </a:lnTo>
                <a:cubicBezTo>
                  <a:pt x="2736304" y="571574"/>
                  <a:pt x="2724867" y="599186"/>
                  <a:pt x="2704508" y="619545"/>
                </a:cubicBezTo>
                <a:cubicBezTo>
                  <a:pt x="2684149" y="639904"/>
                  <a:pt x="2656537" y="651341"/>
                  <a:pt x="2627745" y="651341"/>
                </a:cubicBezTo>
                <a:lnTo>
                  <a:pt x="108559" y="651341"/>
                </a:lnTo>
                <a:cubicBezTo>
                  <a:pt x="79767" y="651341"/>
                  <a:pt x="52155" y="639904"/>
                  <a:pt x="31796" y="619545"/>
                </a:cubicBezTo>
                <a:cubicBezTo>
                  <a:pt x="11437" y="599186"/>
                  <a:pt x="0" y="571574"/>
                  <a:pt x="0" y="542782"/>
                </a:cubicBezTo>
                <a:lnTo>
                  <a:pt x="0" y="108559"/>
                </a:lnTo>
                <a:close/>
              </a:path>
            </a:pathLst>
          </a:custGeom>
          <a:solidFill>
            <a:srgbClr val="555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7526" tIns="94661" rIns="157526" bIns="94661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3300" dirty="0"/>
              <a:t>Enhanced</a:t>
            </a:r>
          </a:p>
        </p:txBody>
      </p:sp>
    </p:spTree>
    <p:extLst>
      <p:ext uri="{BB962C8B-B14F-4D97-AF65-F5344CB8AC3E}">
        <p14:creationId xmlns:p14="http://schemas.microsoft.com/office/powerpoint/2010/main" val="245079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9594652" cy="50405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2800" b="1" dirty="0"/>
              <a:t>Air quality feedback</a:t>
            </a:r>
          </a:p>
        </p:txBody>
      </p:sp>
      <p:pic>
        <p:nvPicPr>
          <p:cNvPr id="4" name="Picture 3" descr="Example 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7362" y="980728"/>
            <a:ext cx="7965256" cy="58711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7179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5" y="365125"/>
            <a:ext cx="1114278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REFRESH results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56" y="1551293"/>
            <a:ext cx="10964444" cy="290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199" y="4221088"/>
            <a:ext cx="9979949" cy="22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GB" sz="2000" kern="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GB" sz="2000" kern="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Small numbers so differences between groups are not statistically significant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Enhanced group experienced much larger changes in all indicators of exposure at 1-month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Exposure reductions are of the order of about one-third to one-half</a:t>
            </a:r>
          </a:p>
        </p:txBody>
      </p:sp>
      <p:sp>
        <p:nvSpPr>
          <p:cNvPr id="12" name="Oval 11"/>
          <p:cNvSpPr/>
          <p:nvPr/>
        </p:nvSpPr>
        <p:spPr>
          <a:xfrm>
            <a:off x="3123602" y="3384704"/>
            <a:ext cx="648072" cy="243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09901" y="3384704"/>
            <a:ext cx="648072" cy="243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783778" y="3372347"/>
            <a:ext cx="648072" cy="243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170077" y="3372346"/>
            <a:ext cx="648072" cy="243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8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457200"/>
            <a:ext cx="10679723" cy="81156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2800" b="1" dirty="0"/>
              <a:t>Findings from interviews with the Enhanced group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44769" y="1384285"/>
            <a:ext cx="11183816" cy="4790480"/>
          </a:xfrm>
        </p:spPr>
        <p:txBody>
          <a:bodyPr>
            <a:normAutofit/>
          </a:bodyPr>
          <a:lstStyle/>
          <a:p>
            <a:pPr marL="0" indent="0"/>
            <a:r>
              <a:rPr lang="en-GB" sz="2400" dirty="0"/>
              <a:t>	Reaction to PM</a:t>
            </a:r>
            <a:r>
              <a:rPr lang="en-GB" sz="2400" baseline="-25000" dirty="0"/>
              <a:t>2.5</a:t>
            </a:r>
            <a:r>
              <a:rPr lang="en-GB" sz="2400" dirty="0"/>
              <a:t> levels was ‘shock’</a:t>
            </a:r>
          </a:p>
          <a:p>
            <a:pPr marL="0" indent="0"/>
            <a:r>
              <a:rPr lang="en-GB" sz="2400" dirty="0"/>
              <a:t> 	Existing behaviour thought to protect child          </a:t>
            </a:r>
          </a:p>
          <a:p>
            <a:pPr marL="0" indent="0"/>
            <a:r>
              <a:rPr lang="en-GB" sz="2400" dirty="0"/>
              <a:t> 	Important that information was personalised</a:t>
            </a:r>
          </a:p>
          <a:p>
            <a:pPr marL="0" indent="0"/>
            <a:r>
              <a:rPr lang="en-GB" sz="2400" dirty="0"/>
              <a:t> 	Graph acted as reminder and tool for sharing information with others</a:t>
            </a:r>
          </a:p>
          <a:p>
            <a:pPr marL="0" indent="0"/>
            <a:r>
              <a:rPr lang="en-GB" sz="2400" dirty="0"/>
              <a:t> 	Primary motivation to reduce exposure was 	child’s health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EC4951-63A4-4B22-BA58-995E350B45B6}"/>
              </a:ext>
            </a:extLst>
          </p:cNvPr>
          <p:cNvSpPr txBox="1">
            <a:spLocks/>
          </p:cNvSpPr>
          <p:nvPr/>
        </p:nvSpPr>
        <p:spPr>
          <a:xfrm>
            <a:off x="738555" y="4133885"/>
            <a:ext cx="9812214" cy="245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“Seeing the results made a big difference.  It was like a shock because I didn’t realise.  Like I don’t sit here and smoke in front of (my child), I do it in the kitchen, but for the readings to be high like that when I’m not like anywhere near it, if you know what I mean, it’s like a shock factor to realise what it can do.  So I think that’s the best thing that like helped me.” (23, visit 4)</a:t>
            </a:r>
          </a:p>
          <a:p>
            <a:pPr marL="0" indent="0"/>
            <a:endParaRPr lang="en-GB" sz="2400"/>
          </a:p>
          <a:p>
            <a:pPr marL="0" indent="0"/>
            <a:endParaRPr lang="en-GB" sz="2400">
              <a:solidFill>
                <a:schemeClr val="bg1"/>
              </a:solidFill>
            </a:endParaRPr>
          </a:p>
          <a:p>
            <a:pPr marL="0" indent="0"/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7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938" y="457200"/>
            <a:ext cx="9530862" cy="523528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/>
              <a:t>But….many barriers to using REFRESH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4431" y="1124744"/>
            <a:ext cx="10750061" cy="532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Recruitment was low (&lt;4%)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Approach via GP probably not ideal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Required researcher to visit the home (complex set up)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Equipment was noisy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For providers the equipment is expensive (£2000) and method is labour intensive – primary care providers thought it wasn’t implementable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GB" sz="2000" kern="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Looks to be a promising method but we need another way of engaging with smokers and delivering the intervention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GB" sz="2000" kern="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000" kern="0" dirty="0"/>
              <a:t>“We’re </a:t>
            </a:r>
            <a:r>
              <a:rPr lang="en-GB" sz="2000" kern="0" dirty="0" err="1"/>
              <a:t>gonna</a:t>
            </a:r>
            <a:r>
              <a:rPr lang="en-GB" sz="2000" kern="0" dirty="0"/>
              <a:t> need a bigger (different) boat!”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GB" sz="2000" kern="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GB" sz="2000" kern="0" dirty="0"/>
          </a:p>
        </p:txBody>
      </p:sp>
      <p:pic>
        <p:nvPicPr>
          <p:cNvPr id="6" name="Picture 5" descr="bigger 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721" y="4437112"/>
            <a:ext cx="5114375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457200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First Steps to Smoke-Free Study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567543"/>
            <a:ext cx="7626047" cy="4419600"/>
          </a:xfrm>
        </p:spPr>
        <p:txBody>
          <a:bodyPr/>
          <a:lstStyle/>
          <a:p>
            <a:pPr lvl="0"/>
            <a:r>
              <a:rPr lang="en-GB" sz="2400" dirty="0"/>
              <a:t>Teamed up with NHS Lanarkshire First Steps Programme</a:t>
            </a:r>
          </a:p>
          <a:p>
            <a:pPr lvl="0"/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Does providing air quality feedback help people make their homes smoke-free?</a:t>
            </a:r>
          </a:p>
          <a:p>
            <a:pPr lvl="0"/>
            <a:r>
              <a:rPr lang="en-GB" sz="2400" dirty="0"/>
              <a:t>Randomised trial: two groups (A+B)</a:t>
            </a:r>
          </a:p>
          <a:p>
            <a:pPr lvl="1"/>
            <a:r>
              <a:rPr lang="en-GB" sz="2000" dirty="0"/>
              <a:t>Group A receive standard NHS advice about SHS</a:t>
            </a:r>
          </a:p>
          <a:p>
            <a:pPr lvl="1"/>
            <a:r>
              <a:rPr lang="en-GB" sz="2000" dirty="0"/>
              <a:t>Group B receive this advice + personalised feedback about SHS levels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20" y="0"/>
            <a:ext cx="432048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ep.yimg.com/ca/I/yhst-16473542037836_2194_352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362" y="1828800"/>
            <a:ext cx="2537098" cy="255862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7381" y="4648200"/>
            <a:ext cx="8832981" cy="155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400" kern="0" dirty="0"/>
              <a:t>SHS levels measured by </a:t>
            </a:r>
            <a:r>
              <a:rPr lang="en-GB" sz="2400" u="sng" kern="0" dirty="0"/>
              <a:t>health care workers </a:t>
            </a:r>
            <a:r>
              <a:rPr lang="en-GB" sz="2400" kern="0" dirty="0"/>
              <a:t>using a low-cost laser particle counter (Dylos DC1700) left in each home for 4-7 days</a:t>
            </a:r>
          </a:p>
          <a:p>
            <a:r>
              <a:rPr lang="en-GB" sz="2400" kern="0" dirty="0"/>
              <a:t>Repeat measurements at +1 and +6 months later</a:t>
            </a:r>
          </a:p>
          <a:p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313610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456" y="1124744"/>
            <a:ext cx="8580383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457200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What we did…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351" y="1268761"/>
            <a:ext cx="4419736" cy="4972382"/>
          </a:xfrm>
        </p:spPr>
        <p:txBody>
          <a:bodyPr>
            <a:normAutofit/>
          </a:bodyPr>
          <a:lstStyle/>
          <a:p>
            <a:r>
              <a:rPr lang="en-GB" sz="2000" dirty="0"/>
              <a:t>120 first-time mums recruited (70% response rate) (62A+58B) </a:t>
            </a:r>
          </a:p>
          <a:p>
            <a:r>
              <a:rPr lang="en-GB" sz="2000" dirty="0"/>
              <a:t>117 homes took part in baseline</a:t>
            </a:r>
          </a:p>
          <a:p>
            <a:endParaRPr lang="en-GB" sz="2000" dirty="0"/>
          </a:p>
          <a:p>
            <a:r>
              <a:rPr lang="en-GB" sz="2000" dirty="0"/>
              <a:t>102 took part @1 month follow-up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78 took part @6 month follow-up </a:t>
            </a:r>
          </a:p>
          <a:p>
            <a:endParaRPr lang="en-GB" sz="2000" dirty="0"/>
          </a:p>
          <a:p>
            <a:r>
              <a:rPr lang="en-GB" sz="2000" dirty="0"/>
              <a:t>21 qualitative interviews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299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819" y="359571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Feedback – what did it look like?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052736"/>
            <a:ext cx="5952661" cy="30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94" y="1052736"/>
            <a:ext cx="6568207" cy="30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211792"/>
            <a:ext cx="5903977" cy="26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4344188"/>
            <a:ext cx="6246845" cy="2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42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457200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Participant characteristics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4005064"/>
            <a:ext cx="10272877" cy="1727521"/>
          </a:xfrm>
        </p:spPr>
        <p:txBody>
          <a:bodyPr/>
          <a:lstStyle/>
          <a:p>
            <a:pPr lvl="0"/>
            <a:endParaRPr lang="en-GB" sz="2400" dirty="0"/>
          </a:p>
          <a:p>
            <a:pPr lvl="0"/>
            <a:r>
              <a:rPr lang="en-GB" sz="2400" dirty="0"/>
              <a:t>Mean measurement duration 5.3 days at each visit</a:t>
            </a:r>
          </a:p>
          <a:p>
            <a:pPr lvl="0"/>
            <a:r>
              <a:rPr lang="en-GB" sz="2400" dirty="0"/>
              <a:t>Total measurement data: 2,278,614 minutes</a:t>
            </a:r>
          </a:p>
          <a:p>
            <a:endParaRPr lang="en-GB" sz="2400" dirty="0"/>
          </a:p>
          <a:p>
            <a:pPr lvl="0"/>
            <a:endParaRPr lang="en-GB" sz="2400" dirty="0"/>
          </a:p>
          <a:p>
            <a:pPr lvl="0"/>
            <a:endParaRPr lang="en-GB" sz="2400" dirty="0"/>
          </a:p>
          <a:p>
            <a:pPr lvl="0"/>
            <a:endParaRPr lang="en-GB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15413" y="1340768"/>
          <a:ext cx="9926136" cy="282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8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315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Group A (n=59)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Group B (n=58)</a:t>
                      </a:r>
                    </a:p>
                  </a:txBody>
                  <a:tcPr marL="139544" marR="139544" marT="52329" marB="523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5">
                <a:tc>
                  <a:txBody>
                    <a:bodyPr/>
                    <a:lstStyle/>
                    <a:p>
                      <a:r>
                        <a:rPr lang="en-GB" sz="2100" dirty="0"/>
                        <a:t>Age (IQR)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21 (18-22)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20 (19-23)</a:t>
                      </a:r>
                    </a:p>
                  </a:txBody>
                  <a:tcPr marL="139544" marR="139544" marT="52329" marB="523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13">
                <a:tc>
                  <a:txBody>
                    <a:bodyPr/>
                    <a:lstStyle/>
                    <a:p>
                      <a:r>
                        <a:rPr lang="en-GB" sz="2100" dirty="0"/>
                        <a:t>SIMD decile (IQR)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2 (1-4)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2 (1-4)</a:t>
                      </a:r>
                    </a:p>
                  </a:txBody>
                  <a:tcPr marL="139544" marR="139544" marT="52329" marB="523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5">
                <a:tc>
                  <a:txBody>
                    <a:bodyPr/>
                    <a:lstStyle/>
                    <a:p>
                      <a:r>
                        <a:rPr lang="en-GB" sz="2100" dirty="0"/>
                        <a:t>Ante/post natal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39%/61%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17%/83%</a:t>
                      </a:r>
                    </a:p>
                  </a:txBody>
                  <a:tcPr marL="139544" marR="139544" marT="52329" marB="523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5">
                <a:tc>
                  <a:txBody>
                    <a:bodyPr/>
                    <a:lstStyle/>
                    <a:p>
                      <a:r>
                        <a:rPr lang="en-GB" sz="2100" dirty="0"/>
                        <a:t>Housing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68% flat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71%</a:t>
                      </a:r>
                      <a:r>
                        <a:rPr lang="en-GB" sz="2100" baseline="0" dirty="0"/>
                        <a:t> flat</a:t>
                      </a:r>
                      <a:endParaRPr lang="en-GB" sz="2100" dirty="0"/>
                    </a:p>
                  </a:txBody>
                  <a:tcPr marL="139544" marR="139544" marT="52329" marB="523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5">
                <a:tc>
                  <a:txBody>
                    <a:bodyPr/>
                    <a:lstStyle/>
                    <a:p>
                      <a:r>
                        <a:rPr lang="en-GB" sz="2100" dirty="0"/>
                        <a:t>Garden space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75%</a:t>
                      </a:r>
                    </a:p>
                  </a:txBody>
                  <a:tcPr marL="139544" marR="139544" marT="52329" marB="52329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64%</a:t>
                      </a:r>
                    </a:p>
                  </a:txBody>
                  <a:tcPr marL="139544" marR="139544" marT="52329" marB="523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92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457200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Results – baseline SHS measurements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219200"/>
            <a:ext cx="11472333" cy="4419600"/>
          </a:xfrm>
        </p:spPr>
        <p:txBody>
          <a:bodyPr/>
          <a:lstStyle/>
          <a:p>
            <a:pPr lvl="0"/>
            <a:endParaRPr lang="en-GB" sz="2400" dirty="0"/>
          </a:p>
          <a:p>
            <a:pPr lvl="0"/>
            <a:endParaRPr lang="en-GB" sz="1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561137"/>
              </p:ext>
            </p:extLst>
          </p:nvPr>
        </p:nvGraphicFramePr>
        <p:xfrm>
          <a:off x="719403" y="1268760"/>
          <a:ext cx="10593177" cy="476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199456" y="5648668"/>
            <a:ext cx="97930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4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6582" y="401023"/>
            <a:ext cx="9774382" cy="668338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/>
              <a:t>Lord Kelvin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894" y="1442433"/>
            <a:ext cx="7799250" cy="4893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"To measure is to know.“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"If you can not measure it, you can not improve it."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Though he did also say…</a:t>
            </a:r>
          </a:p>
          <a:p>
            <a:pPr marL="0" lvl="0" indent="0">
              <a:buNone/>
            </a:pPr>
            <a:r>
              <a:rPr lang="en-GB" dirty="0"/>
              <a:t>"X-rays will prove to be a hoax."</a:t>
            </a:r>
          </a:p>
          <a:p>
            <a:pPr lvl="0"/>
            <a:endParaRPr lang="en-GB" sz="2000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84" y="891862"/>
            <a:ext cx="29622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457200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Differences between groups @ 6 months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9" y="1052737"/>
            <a:ext cx="966008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01316" y="3163264"/>
            <a:ext cx="24002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SHS levels higher @6 months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1316" y="4046329"/>
            <a:ext cx="24002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SHS levels lower @6 months</a:t>
            </a:r>
          </a:p>
        </p:txBody>
      </p:sp>
    </p:spTree>
    <p:extLst>
      <p:ext uri="{BB962C8B-B14F-4D97-AF65-F5344CB8AC3E}">
        <p14:creationId xmlns:p14="http://schemas.microsoft.com/office/powerpoint/2010/main" val="1076524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67544"/>
          </a:xfrm>
        </p:spPr>
        <p:txBody>
          <a:bodyPr>
            <a:normAutofit/>
          </a:bodyPr>
          <a:lstStyle/>
          <a:p>
            <a:r>
              <a:rPr lang="en-GB" sz="2800" b="1" dirty="0"/>
              <a:t>Quotes from smoking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9614"/>
            <a:ext cx="10329797" cy="466970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en-US" sz="2000" dirty="0"/>
              <a:t>“It [the monitor] helped me a lot…helped me realise what I was doing to my family by smoking inside. I think without that [the monitor] it would have took a lot more to push me to get fully outside rather than sitting in here [the living room] at night time. It pushed me to ….cut down at least…and hopefully stop [smoking] soon.” </a:t>
            </a:r>
          </a:p>
          <a:p>
            <a:pPr>
              <a:spcAft>
                <a:spcPts val="1200"/>
              </a:spcAft>
            </a:pPr>
            <a:endParaRPr lang="en-GB" altLang="en-US" sz="2000" dirty="0"/>
          </a:p>
          <a:p>
            <a:pPr>
              <a:spcAft>
                <a:spcPts val="1200"/>
              </a:spcAft>
            </a:pPr>
            <a:r>
              <a:rPr lang="en-GB" altLang="en-US" sz="2000" dirty="0"/>
              <a:t> “I was shocked ..we smoke in the kitchen and only in here when [child’s name] is out of the house or in bed, so I cannot believe how high it [the PM2.5 levels] was.”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595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4" y="466278"/>
            <a:ext cx="8604250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Limited physical opportunities...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1628800"/>
            <a:ext cx="10773507" cy="40945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“I’m on the 13</a:t>
            </a:r>
            <a:r>
              <a:rPr lang="en-GB" baseline="30000" dirty="0"/>
              <a:t>th</a:t>
            </a:r>
            <a:r>
              <a:rPr lang="en-GB" dirty="0"/>
              <a:t> floor of a high rise and the only place I can get to have my cigarette is in the kitchen, because the bedroom – he sleeps in there. I can’t smoke in there, I wouldn’t risk it. The bathroom, I wouldn’t smoke in. We both share that, and then in here [living room], we both share. The only place he doesn’t go is in the kitchen, so that’s the only place I can go to have a cigarette. I can’t exactly go out 13 floors just to have a cigarette, just to come in and find out he’s been screaming for the last 5 minutes.”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59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457200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Discussion of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7075" y="1340768"/>
            <a:ext cx="11259565" cy="4824536"/>
          </a:xfrm>
        </p:spPr>
        <p:txBody>
          <a:bodyPr/>
          <a:lstStyle/>
          <a:p>
            <a:r>
              <a:rPr lang="en-GB" sz="2000" dirty="0"/>
              <a:t>Providing feedback to this group of young mothers did not change the measured levels of SHS in their homes </a:t>
            </a:r>
          </a:p>
          <a:p>
            <a:r>
              <a:rPr lang="en-GB" sz="2000" b="1" dirty="0"/>
              <a:t>The evidence not sufficient to enable implementation of air quality feedback for this group of mothers</a:t>
            </a:r>
          </a:p>
          <a:p>
            <a:r>
              <a:rPr lang="en-GB" sz="2400" b="1" dirty="0"/>
              <a:t>Why?</a:t>
            </a:r>
          </a:p>
          <a:p>
            <a:r>
              <a:rPr lang="en-GB" sz="2000" dirty="0"/>
              <a:t>The enhanced intervention increased mothers’ </a:t>
            </a:r>
            <a:r>
              <a:rPr lang="en-GB" sz="2000" b="1" dirty="0"/>
              <a:t>capability </a:t>
            </a:r>
            <a:r>
              <a:rPr lang="en-GB" sz="2000" dirty="0"/>
              <a:t>to change their smoking behaviour in the home, and their </a:t>
            </a:r>
            <a:r>
              <a:rPr lang="en-GB" sz="2000" b="1" dirty="0"/>
              <a:t>motivation</a:t>
            </a:r>
            <a:r>
              <a:rPr lang="en-GB" sz="2000" dirty="0"/>
              <a:t> to act. But when social and physical </a:t>
            </a:r>
            <a:r>
              <a:rPr lang="en-GB" sz="2000" b="1" dirty="0"/>
              <a:t>opportunities </a:t>
            </a:r>
            <a:r>
              <a:rPr lang="en-GB" sz="2000" dirty="0"/>
              <a:t>are limited, changing smoking behaviour in the home is less feasible.   </a:t>
            </a:r>
          </a:p>
          <a:p>
            <a:r>
              <a:rPr lang="en-GB" sz="2000" dirty="0"/>
              <a:t>Many barriers to making their homes smoke-free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1400" dirty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97075" y="4241936"/>
            <a:ext cx="103726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Distance to outside is large (particularly for those living in flats)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Parents often alone with children so can’t leave child in home while they go outside to smoke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Think they are already doing enough to reduce children’s exposure (opening windows, using fans, lighting candles)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Persuading other adults who smoke to change their behaviour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Stigma of smoking outside</a:t>
            </a:r>
          </a:p>
        </p:txBody>
      </p:sp>
    </p:spTree>
    <p:extLst>
      <p:ext uri="{BB962C8B-B14F-4D97-AF65-F5344CB8AC3E}">
        <p14:creationId xmlns:p14="http://schemas.microsoft.com/office/powerpoint/2010/main" val="2652159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585" y="456406"/>
            <a:ext cx="8604250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Acknowledgements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585" y="1219200"/>
            <a:ext cx="5697415" cy="4419600"/>
          </a:xfrm>
        </p:spPr>
        <p:txBody>
          <a:bodyPr/>
          <a:lstStyle/>
          <a:p>
            <a:pPr lvl="0"/>
            <a:r>
              <a:rPr lang="en-GB" sz="2400" dirty="0"/>
              <a:t>NHS Lanarkshire</a:t>
            </a:r>
          </a:p>
          <a:p>
            <a:pPr lvl="1"/>
            <a:r>
              <a:rPr lang="en-GB" sz="2000" dirty="0"/>
              <a:t>Tracy Henderson</a:t>
            </a:r>
          </a:p>
          <a:p>
            <a:pPr lvl="1"/>
            <a:r>
              <a:rPr lang="en-GB" sz="2000" dirty="0"/>
              <a:t>Susan Lyttle</a:t>
            </a:r>
          </a:p>
          <a:p>
            <a:pPr lvl="1"/>
            <a:r>
              <a:rPr lang="en-GB" sz="2000" dirty="0"/>
              <a:t>Lynn Adams</a:t>
            </a:r>
          </a:p>
          <a:p>
            <a:pPr lvl="1"/>
            <a:r>
              <a:rPr lang="en-GB" sz="2000" dirty="0"/>
              <a:t>Shirley Mitchell</a:t>
            </a:r>
          </a:p>
          <a:p>
            <a:pPr lvl="1"/>
            <a:r>
              <a:rPr lang="en-GB" sz="2000" dirty="0"/>
              <a:t>Lisa Bruce</a:t>
            </a:r>
          </a:p>
          <a:p>
            <a:pPr lvl="1"/>
            <a:r>
              <a:rPr lang="en-GB" sz="2000" dirty="0"/>
              <a:t>Celia Briffa-Watt</a:t>
            </a:r>
          </a:p>
          <a:p>
            <a:pPr lvl="1"/>
            <a:r>
              <a:rPr lang="en-GB" sz="2000" dirty="0"/>
              <a:t>All First Steps Workers</a:t>
            </a:r>
          </a:p>
          <a:p>
            <a:pPr lvl="1"/>
            <a:r>
              <a:rPr lang="en-GB" sz="2000" dirty="0"/>
              <a:t>All parents who took part</a:t>
            </a:r>
          </a:p>
          <a:p>
            <a:pPr lvl="0"/>
            <a:endParaRPr lang="en-GB" sz="2400" dirty="0"/>
          </a:p>
          <a:p>
            <a:pPr lvl="0"/>
            <a:endParaRPr lang="en-GB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89848" y="1124744"/>
            <a:ext cx="531741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400" kern="0" dirty="0"/>
              <a:t>University of Aberdeen</a:t>
            </a:r>
          </a:p>
          <a:p>
            <a:pPr lvl="1"/>
            <a:r>
              <a:rPr lang="en-GB" sz="2000" kern="0" dirty="0"/>
              <a:t>Steve Turner</a:t>
            </a:r>
          </a:p>
          <a:p>
            <a:pPr lvl="1"/>
            <a:r>
              <a:rPr lang="en-GB" sz="2000" kern="0" dirty="0"/>
              <a:t>David Harrison</a:t>
            </a:r>
          </a:p>
          <a:p>
            <a:r>
              <a:rPr lang="en-GB" sz="2400" kern="0" dirty="0"/>
              <a:t>University of Edinburgh</a:t>
            </a:r>
          </a:p>
          <a:p>
            <a:pPr lvl="1"/>
            <a:r>
              <a:rPr lang="en-GB" sz="2000" kern="0" dirty="0"/>
              <a:t>Amanda Amos</a:t>
            </a:r>
          </a:p>
          <a:p>
            <a:r>
              <a:rPr lang="en-GB" sz="2400" kern="0" dirty="0"/>
              <a:t>RCO Consulting – Rachel O’Donnell</a:t>
            </a:r>
          </a:p>
          <a:p>
            <a:r>
              <a:rPr lang="en-GB" sz="2400" kern="0" dirty="0"/>
              <a:t>Project Advisory Board</a:t>
            </a:r>
          </a:p>
          <a:p>
            <a:pPr lvl="1"/>
            <a:r>
              <a:rPr lang="en-GB" sz="2000" kern="0" dirty="0"/>
              <a:t>Deborah Ritchie</a:t>
            </a:r>
          </a:p>
          <a:p>
            <a:pPr lvl="1"/>
            <a:r>
              <a:rPr lang="en-GB" sz="2000" kern="0" dirty="0"/>
              <a:t>John Watson (ASHS)</a:t>
            </a:r>
          </a:p>
          <a:p>
            <a:pPr lvl="1"/>
            <a:r>
              <a:rPr lang="en-GB" sz="2000" kern="0" dirty="0"/>
              <a:t>James Cant (BHF)</a:t>
            </a:r>
          </a:p>
          <a:p>
            <a:pPr lvl="1"/>
            <a:r>
              <a:rPr lang="en-GB" sz="2000" kern="0" dirty="0"/>
              <a:t>Celia Gardiner (NHS HS)</a:t>
            </a:r>
          </a:p>
          <a:p>
            <a:endParaRPr lang="en-GB" sz="16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847528" y="6200515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Project was funded by a grant from the Chief Scientist Office (CZH-4-983)</a:t>
            </a:r>
          </a:p>
        </p:txBody>
      </p:sp>
    </p:spTree>
    <p:extLst>
      <p:ext uri="{BB962C8B-B14F-4D97-AF65-F5344CB8AC3E}">
        <p14:creationId xmlns:p14="http://schemas.microsoft.com/office/powerpoint/2010/main" val="1924712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457200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Progress since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7075" y="1340768"/>
            <a:ext cx="11259565" cy="4824536"/>
          </a:xfrm>
        </p:spPr>
        <p:txBody>
          <a:bodyPr/>
          <a:lstStyle/>
          <a:p>
            <a:r>
              <a:rPr lang="en-GB" sz="2000" dirty="0"/>
              <a:t>AFRESH project and TACKSHS – more later…</a:t>
            </a:r>
          </a:p>
          <a:p>
            <a:r>
              <a:rPr lang="en-GB" sz="2000" dirty="0"/>
              <a:t>Real-time feedback and SMS messaging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1400" dirty="0"/>
          </a:p>
          <a:p>
            <a:endParaRPr lang="en-GB" sz="2800" dirty="0"/>
          </a:p>
        </p:txBody>
      </p:sp>
      <p:pic>
        <p:nvPicPr>
          <p:cNvPr id="5" name="Picture 2" descr="Image result for ruaraidh dobson">
            <a:extLst>
              <a:ext uri="{FF2B5EF4-FFF2-40B4-BE49-F238E27FC236}">
                <a16:creationId xmlns:a16="http://schemas.microsoft.com/office/drawing/2014/main" id="{68351AC6-1480-4418-8D16-73DB791D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54" y="37530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achel o'donnell">
            <a:extLst>
              <a:ext uri="{FF2B5EF4-FFF2-40B4-BE49-F238E27FC236}">
                <a16:creationId xmlns:a16="http://schemas.microsoft.com/office/drawing/2014/main" id="{86FD4900-9627-4E2D-AD48-EAD7F39A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54" y="1524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8C011-21D2-4789-BF29-6717B12085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30" r="11704" b="2288"/>
          <a:stretch/>
        </p:blipFill>
        <p:spPr>
          <a:xfrm>
            <a:off x="719667" y="2139059"/>
            <a:ext cx="6258641" cy="3378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5440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457200"/>
            <a:ext cx="11472333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The Kuala Lumpur position statement on Smoke-Free Homes – first draft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7075" y="1125539"/>
            <a:ext cx="11259565" cy="563867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Children’s exposure to SHS continues to be a major health problem globally. </a:t>
            </a:r>
          </a:p>
          <a:p>
            <a:r>
              <a:rPr lang="en-GB" sz="2000" dirty="0"/>
              <a:t>Children’s exposure to SHS primarily occurs in their own home, as a result of parental and other adult smoking activity. Concentrations of SHS in the confines of a home can be extremely high.</a:t>
            </a:r>
          </a:p>
          <a:p>
            <a:r>
              <a:rPr lang="en-GB" sz="2000" dirty="0"/>
              <a:t>The long-term benefits of reducing children’s exposure to SHS are substantial.</a:t>
            </a:r>
          </a:p>
          <a:p>
            <a:r>
              <a:rPr lang="en-GB" sz="2000" dirty="0"/>
              <a:t>Children have a right to a living environment free from SHS.</a:t>
            </a:r>
          </a:p>
          <a:p>
            <a:r>
              <a:rPr lang="en-GB" sz="2000" dirty="0"/>
              <a:t>Parents want what is best for their child and are often unaware that smoking at home can lead to high SHS exposures that can be harmful.</a:t>
            </a:r>
          </a:p>
          <a:p>
            <a:r>
              <a:rPr lang="en-GB" sz="2000" dirty="0"/>
              <a:t>Governments, health practitioners and wider society all have a duty to protect children from the harms caused by SHS exposure.</a:t>
            </a:r>
          </a:p>
          <a:p>
            <a:r>
              <a:rPr lang="en-GB" sz="2000" dirty="0"/>
              <a:t>Governments should develop public health policies to help encourage parents to have a smoke-free home and these should include: </a:t>
            </a:r>
          </a:p>
          <a:p>
            <a:pPr lvl="1"/>
            <a:r>
              <a:rPr lang="en-GB" sz="1600" dirty="0"/>
              <a:t>mass media campaigns about the benefits of a smoke-free home; </a:t>
            </a:r>
          </a:p>
          <a:p>
            <a:pPr lvl="1"/>
            <a:r>
              <a:rPr lang="en-GB" sz="1600" dirty="0"/>
              <a:t>education relating to the health effects of SHS on children; </a:t>
            </a:r>
          </a:p>
          <a:p>
            <a:pPr lvl="1"/>
            <a:r>
              <a:rPr lang="en-GB" sz="1600" dirty="0"/>
              <a:t>a national 5 year and 10 year target for reducing the proportion of children exposed to SHS at home; </a:t>
            </a:r>
          </a:p>
          <a:p>
            <a:pPr lvl="1"/>
            <a:r>
              <a:rPr lang="en-GB" sz="1600" dirty="0"/>
              <a:t>consideration of practical support and legislative measures to encourage parents to provide a smoke-free home for their children.</a:t>
            </a:r>
          </a:p>
          <a:p>
            <a:pPr lvl="0"/>
            <a:endParaRPr lang="en-GB" sz="2000" dirty="0"/>
          </a:p>
          <a:p>
            <a:r>
              <a:rPr lang="en-GB" sz="2000" dirty="0"/>
              <a:t>The research community has a responsibility to find innovative and effective ways of working with parents to make their homes smoke-free. </a:t>
            </a:r>
          </a:p>
        </p:txBody>
      </p:sp>
    </p:spTree>
    <p:extLst>
      <p:ext uri="{BB962C8B-B14F-4D97-AF65-F5344CB8AC3E}">
        <p14:creationId xmlns:p14="http://schemas.microsoft.com/office/powerpoint/2010/main" val="20551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54" y="457200"/>
            <a:ext cx="10234246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Using feedback for behaviour change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754" y="1219200"/>
            <a:ext cx="9046622" cy="4419600"/>
          </a:xfrm>
        </p:spPr>
        <p:txBody>
          <a:bodyPr/>
          <a:lstStyle/>
          <a:p>
            <a:pPr lvl="0"/>
            <a:r>
              <a:rPr lang="en-GB" sz="2400" dirty="0"/>
              <a:t>We use personalised feedback to change many types of behaviour (speeding, cholesterol, weight)</a:t>
            </a:r>
          </a:p>
          <a:p>
            <a:pPr lvl="0"/>
            <a:r>
              <a:rPr lang="en-GB" sz="2400" dirty="0"/>
              <a:t>Can we use measurement of household air quality to encourage parents to make their homes smoke-free?</a:t>
            </a:r>
          </a:p>
          <a:p>
            <a:pPr lvl="0"/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478" y="2817566"/>
            <a:ext cx="6267438" cy="40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26" y="791369"/>
            <a:ext cx="2075885" cy="21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veryone loves numbers flora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25" y="2921173"/>
            <a:ext cx="20758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57200"/>
            <a:ext cx="11760629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A very quick digression….about PM</a:t>
            </a:r>
            <a:endParaRPr lang="en-GB" sz="2800" b="1" baseline="-25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56667" y="981076"/>
            <a:ext cx="7296151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52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57200"/>
            <a:ext cx="11760629" cy="668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PM</a:t>
            </a:r>
            <a:r>
              <a:rPr lang="en-GB" sz="2800" b="1" baseline="-25000" dirty="0"/>
              <a:t>2.5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779382"/>
            <a:ext cx="10766987" cy="37444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000" dirty="0"/>
          </a:p>
          <a:p>
            <a:pPr lvl="0" eaLnBrk="1" hangingPunct="1">
              <a:lnSpc>
                <a:spcPct val="80000"/>
              </a:lnSpc>
              <a:defRPr/>
            </a:pPr>
            <a:r>
              <a:rPr lang="en-GB" sz="2400" dirty="0"/>
              <a:t>Small particles that are inhaled in to the deep areas of the lung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GB" sz="2400" dirty="0"/>
              <a:t>Lots of epidemiological evidence that PM</a:t>
            </a:r>
            <a:r>
              <a:rPr lang="en-GB" sz="2400" baseline="-25000" dirty="0"/>
              <a:t>2.5</a:t>
            </a:r>
            <a:r>
              <a:rPr lang="en-GB" sz="2400" dirty="0"/>
              <a:t> air pollution is linked to respiratory and cardiovascular health effects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Formed when we burn things – combustion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/>
              <a:t>Biomass fuel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/>
              <a:t>Vehicle and industrial emissions – particularly diesel engines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/>
              <a:t>Forest fires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/>
              <a:t>Cigarette smoke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800" dirty="0"/>
              <a:t>And usually a small contribution from wind blown soil, sand and dust</a:t>
            </a:r>
          </a:p>
        </p:txBody>
      </p:sp>
      <p:pic>
        <p:nvPicPr>
          <p:cNvPr id="66562" name="Picture 2" descr="http://topnews.net.nz/data/Diesel-Exhaust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477" y="82592"/>
            <a:ext cx="1816516" cy="1367837"/>
          </a:xfrm>
          <a:prstGeom prst="rect">
            <a:avLst/>
          </a:prstGeom>
          <a:noFill/>
        </p:spPr>
      </p:pic>
      <p:pic>
        <p:nvPicPr>
          <p:cNvPr id="66564" name="Picture 4" descr="http://www.chemistryviews.org/common/images/thumbnails/source/132fd7e88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993" y="82592"/>
            <a:ext cx="2427561" cy="1367837"/>
          </a:xfrm>
          <a:prstGeom prst="rect">
            <a:avLst/>
          </a:prstGeom>
          <a:noFill/>
        </p:spPr>
      </p:pic>
      <p:pic>
        <p:nvPicPr>
          <p:cNvPr id="66566" name="Picture 6" descr="http://www.business-sprinkler-alliance.org/wp-content/uploads/2013/10/Kitchen-f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4291" y="82591"/>
            <a:ext cx="1639651" cy="1367837"/>
          </a:xfrm>
          <a:prstGeom prst="rect">
            <a:avLst/>
          </a:prstGeom>
          <a:noFill/>
        </p:spPr>
      </p:pic>
      <p:pic>
        <p:nvPicPr>
          <p:cNvPr id="66568" name="Picture 8" descr="http://www.publichealthgreybruce.on.ca/images/Tobacco/SecondHandSmoke/sec%20hnd%20smoke%20cigare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75865" y="128246"/>
            <a:ext cx="987883" cy="1367837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56667" y="981076"/>
            <a:ext cx="7296151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2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457200"/>
            <a:ext cx="12097344" cy="668338"/>
          </a:xfrm>
        </p:spPr>
        <p:txBody>
          <a:bodyPr/>
          <a:lstStyle/>
          <a:p>
            <a:pPr eaLnBrk="1" hangingPunct="1"/>
            <a:r>
              <a:rPr lang="en-GB" sz="2800" b="1" dirty="0"/>
              <a:t>PM</a:t>
            </a:r>
            <a:r>
              <a:rPr lang="en-GB" sz="2800" b="1" baseline="-25000" dirty="0"/>
              <a:t>2.5 </a:t>
            </a:r>
            <a:r>
              <a:rPr lang="en-GB" sz="2800" b="1" dirty="0"/>
              <a:t>= Particulate less than 2.5 micrometers in size</a:t>
            </a:r>
            <a:endParaRPr lang="en-GB" sz="2800" b="1" baseline="-25000" dirty="0"/>
          </a:p>
        </p:txBody>
      </p:sp>
      <p:pic>
        <p:nvPicPr>
          <p:cNvPr id="54274" name="Picture 2" descr="http://images.china.cn/attachement/jpg/site1007/20120606/0014222d985011390b89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713" y="1605092"/>
            <a:ext cx="9840416" cy="5166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40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1"/>
            <a:ext cx="10972800" cy="59531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/>
              <a:t>Outdoor air quality targets for PM</a:t>
            </a:r>
            <a:r>
              <a:rPr lang="en-GB" sz="2800" b="1" baseline="-25000" dirty="0"/>
              <a:t>2.5</a:t>
            </a:r>
            <a:endParaRPr lang="en-US" sz="2800" b="1" baseline="-25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667" y="1571780"/>
            <a:ext cx="10083800" cy="604837"/>
          </a:xfrm>
        </p:spPr>
        <p:txBody>
          <a:bodyPr/>
          <a:lstStyle/>
          <a:p>
            <a:pPr>
              <a:buClrTx/>
              <a:buFont typeface="Arial" pitchFamily="34" charset="0"/>
              <a:buNone/>
            </a:pPr>
            <a:r>
              <a:rPr lang="en-GB" sz="2800" dirty="0"/>
              <a:t>US EPA Air Quality Index</a:t>
            </a:r>
          </a:p>
          <a:p>
            <a:pPr>
              <a:buClrTx/>
              <a:buFont typeface="Arial" pitchFamily="34" charset="0"/>
              <a:buNone/>
            </a:pPr>
            <a:endParaRPr lang="en-GB" sz="2800" dirty="0"/>
          </a:p>
          <a:p>
            <a:pPr eaLnBrk="1" hangingPunct="1"/>
            <a:endParaRPr lang="en-US" sz="2800" dirty="0"/>
          </a:p>
        </p:txBody>
      </p:sp>
      <p:sp>
        <p:nvSpPr>
          <p:cNvPr id="27678" name="Rectangle 26"/>
          <p:cNvSpPr>
            <a:spLocks noChangeArrowheads="1"/>
          </p:cNvSpPr>
          <p:nvPr/>
        </p:nvSpPr>
        <p:spPr bwMode="auto">
          <a:xfrm>
            <a:off x="814918" y="5152643"/>
            <a:ext cx="6432551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None/>
            </a:pPr>
            <a:r>
              <a:rPr lang="en-GB" sz="2000" dirty="0"/>
              <a:t>WHO Air Quality Guidance*: PM</a:t>
            </a:r>
            <a:r>
              <a:rPr lang="en-GB" sz="2000" baseline="-25000" dirty="0"/>
              <a:t>2.5</a:t>
            </a:r>
          </a:p>
          <a:p>
            <a:pPr marL="742950" lvl="1" indent="-285750">
              <a:spcBef>
                <a:spcPct val="20000"/>
              </a:spcBef>
              <a:buSzPct val="70000"/>
              <a:buFont typeface="Arial" pitchFamily="34" charset="0"/>
              <a:buNone/>
            </a:pPr>
            <a:r>
              <a:rPr lang="en-GB" dirty="0"/>
              <a:t>10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g/m</a:t>
            </a:r>
            <a:r>
              <a:rPr lang="en-GB" baseline="30000" dirty="0"/>
              <a:t>3</a:t>
            </a:r>
            <a:r>
              <a:rPr lang="en-GB" dirty="0"/>
              <a:t> annual mean</a:t>
            </a:r>
          </a:p>
          <a:p>
            <a:pPr marL="742950" lvl="1" indent="-285750">
              <a:spcBef>
                <a:spcPct val="20000"/>
              </a:spcBef>
              <a:buSzPct val="70000"/>
              <a:buFont typeface="Arial" pitchFamily="34" charset="0"/>
              <a:buNone/>
            </a:pPr>
            <a:r>
              <a:rPr lang="en-GB" dirty="0"/>
              <a:t>25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g/m</a:t>
            </a:r>
            <a:r>
              <a:rPr lang="en-GB" baseline="30000" dirty="0"/>
              <a:t>3</a:t>
            </a:r>
            <a:r>
              <a:rPr lang="en-GB" dirty="0"/>
              <a:t> 24-hour mean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000" dirty="0"/>
          </a:p>
        </p:txBody>
      </p:sp>
      <p:sp>
        <p:nvSpPr>
          <p:cNvPr id="27679" name="Rectangle 27"/>
          <p:cNvSpPr>
            <a:spLocks noChangeArrowheads="1"/>
          </p:cNvSpPr>
          <p:nvPr/>
        </p:nvSpPr>
        <p:spPr bwMode="auto">
          <a:xfrm>
            <a:off x="1439333" y="6125779"/>
            <a:ext cx="1075266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400" b="1" dirty="0"/>
              <a:t>* Adopted as suitable guidance for Indoor Air Quality in enclosed spaces (Dec 2010)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719667" y="2158934"/>
          <a:ext cx="10371667" cy="2749868"/>
        </p:xfrm>
        <a:graphic>
          <a:graphicData uri="http://schemas.openxmlformats.org/drawingml/2006/table">
            <a:tbl>
              <a:tblPr/>
              <a:tblGrid>
                <a:gridCol w="1919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1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PM</a:t>
                      </a:r>
                      <a:r>
                        <a:rPr kumimoji="0" lang="en-GB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g/m</a:t>
                      </a:r>
                      <a:r>
                        <a:rPr kumimoji="0" lang="en-GB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AQI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Advice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Unhealthy for sensitive groups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Heart/lung disease and elderly/ children advised to reduce prolonged exertion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Unhealthy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Heart/lung disease/elderly/children avoid prolonged exertion; everyone reduce prolonged exertion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F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unhealthy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F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Heart/lung disease avoid all physical activity; everyone avoid prolonged exertion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Hazardous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Heart/lung disease remain indoors; everyone avoid physical activity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39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REFRESH\REFRESH Misc\Logos\big_lottery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7746" y="4587286"/>
            <a:ext cx="24257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2750" y="132556"/>
            <a:ext cx="2056912" cy="204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8" y="651668"/>
            <a:ext cx="23955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423592" y="2276872"/>
            <a:ext cx="73533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Reducing Families' Exposure to Second-hand Smoke in the Home </a:t>
            </a:r>
          </a:p>
          <a:p>
            <a:pPr algn="ctr"/>
            <a:r>
              <a:rPr lang="en-GB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(REFRESH)</a:t>
            </a:r>
            <a:endParaRPr lang="en-GB" sz="3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/>
            <a:endParaRPr lang="en-GB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en-GB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A collaborative study by the </a:t>
            </a:r>
          </a:p>
          <a:p>
            <a:pPr algn="ctr" eaLnBrk="0" hangingPunct="0"/>
            <a:r>
              <a:rPr lang="en-GB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University of Aberdeen, ASH Scotland and the </a:t>
            </a:r>
          </a:p>
          <a:p>
            <a:pPr algn="ctr" eaLnBrk="0" hangingPunct="0"/>
            <a:r>
              <a:rPr lang="en-GB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University of Edinburgh.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2" descr="S:\REFRESH\REFRESH Misc\Logos\REFRESH_logo_jp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765" y="4208764"/>
            <a:ext cx="2199911" cy="203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New Image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776" y="651668"/>
            <a:ext cx="326231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22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365126"/>
            <a:ext cx="10955215" cy="97564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800" b="1" dirty="0"/>
              <a:t>Aims of REFRESH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1323" y="1340769"/>
            <a:ext cx="10046677" cy="52933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/>
              <a:t>Pilot study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Provide </a:t>
            </a:r>
            <a:r>
              <a:rPr lang="en-GB" sz="2000" dirty="0">
                <a:sym typeface="Wingdings" pitchFamily="2" charset="2"/>
              </a:rPr>
              <a:t>mothers who smoke with information about SHS &amp; levels of particulate matter (PM</a:t>
            </a:r>
            <a:r>
              <a:rPr lang="en-GB" sz="2000" baseline="-25000" dirty="0">
                <a:sym typeface="Wingdings" pitchFamily="2" charset="2"/>
              </a:rPr>
              <a:t>2.5</a:t>
            </a:r>
            <a:r>
              <a:rPr lang="en-GB" sz="2000" dirty="0">
                <a:sym typeface="Wingdings" pitchFamily="2" charset="2"/>
              </a:rPr>
              <a:t>) in </a:t>
            </a:r>
            <a:r>
              <a:rPr lang="en-GB" sz="2000" u="sng" dirty="0">
                <a:sym typeface="Wingdings" pitchFamily="2" charset="2"/>
              </a:rPr>
              <a:t>their own</a:t>
            </a:r>
            <a:r>
              <a:rPr lang="en-GB" sz="2000" dirty="0">
                <a:sym typeface="Wingdings" pitchFamily="2" charset="2"/>
              </a:rPr>
              <a:t> home 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Change their smoking behaviours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Reduce their child’s levels of SHS exposure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Recruitment</a:t>
            </a:r>
          </a:p>
          <a:p>
            <a:pPr marL="630238" lvl="1" indent="-230188"/>
            <a:r>
              <a:rPr lang="en-GB" sz="1800" dirty="0"/>
              <a:t>Smoking mothers in Aberdeen/shire identified through GP records</a:t>
            </a:r>
          </a:p>
          <a:p>
            <a:pPr marL="400050" lvl="1" indent="0"/>
            <a:r>
              <a:rPr lang="en-GB" sz="1800" dirty="0"/>
              <a:t>Mothers sent a letter and returned a reply slip if interested</a:t>
            </a:r>
          </a:p>
          <a:p>
            <a:pPr marL="400050" lvl="1" indent="0"/>
            <a:r>
              <a:rPr lang="en-GB" sz="1800" dirty="0"/>
              <a:t>1693 invited </a:t>
            </a:r>
            <a:r>
              <a:rPr lang="en-GB" sz="1800" dirty="0">
                <a:sym typeface="Wingdings" pitchFamily="2" charset="2"/>
              </a:rPr>
              <a:t> 59 agreed to take part (3.5%)</a:t>
            </a:r>
            <a:endParaRPr lang="en-GB" sz="1800" dirty="0"/>
          </a:p>
          <a:p>
            <a:pPr marL="400050" lvl="1" indent="0"/>
            <a:r>
              <a:rPr lang="en-GB" sz="1800" dirty="0"/>
              <a:t>Randomised to Standard or Enhanced group</a:t>
            </a:r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6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10798</TotalTime>
  <Words>1870</Words>
  <Application>Microsoft Office PowerPoint</Application>
  <PresentationFormat>Widescreen</PresentationFormat>
  <Paragraphs>243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Using air quality feedback to empower parents to protect their children from SHS</vt:lpstr>
      <vt:lpstr>Lord Kelvin</vt:lpstr>
      <vt:lpstr>Using feedback for behaviour change</vt:lpstr>
      <vt:lpstr>A very quick digression….about PM</vt:lpstr>
      <vt:lpstr>PM2.5</vt:lpstr>
      <vt:lpstr>PM2.5 = Particulate less than 2.5 micrometers in size</vt:lpstr>
      <vt:lpstr>Outdoor air quality targets for PM2.5</vt:lpstr>
      <vt:lpstr>PowerPoint Presentation</vt:lpstr>
      <vt:lpstr>Aims of REFRESH</vt:lpstr>
      <vt:lpstr>Study design: compared two groups</vt:lpstr>
      <vt:lpstr>Air quality feedback</vt:lpstr>
      <vt:lpstr>REFRESH results </vt:lpstr>
      <vt:lpstr>Findings from interviews with the Enhanced group</vt:lpstr>
      <vt:lpstr>But….many barriers to using REFRESH </vt:lpstr>
      <vt:lpstr>First Steps to Smoke-Free Study</vt:lpstr>
      <vt:lpstr>What we did…</vt:lpstr>
      <vt:lpstr>Feedback – what did it look like?</vt:lpstr>
      <vt:lpstr>Participant characteristics</vt:lpstr>
      <vt:lpstr>Results – baseline SHS measurements</vt:lpstr>
      <vt:lpstr>Differences between groups @ 6 months</vt:lpstr>
      <vt:lpstr>Quotes from smoking parents</vt:lpstr>
      <vt:lpstr>Limited physical opportunities...</vt:lpstr>
      <vt:lpstr>Discussion of results</vt:lpstr>
      <vt:lpstr>Acknowledgements</vt:lpstr>
      <vt:lpstr>Progress since</vt:lpstr>
      <vt:lpstr>The Kuala Lumpur position statement on Smoke-Free Homes – first draft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AFRESH</dc:title>
  <dc:creator>Dobson, Ruaraidh</dc:creator>
  <cp:lastModifiedBy>Sean Semple</cp:lastModifiedBy>
  <cp:revision>130</cp:revision>
  <cp:lastPrinted>2017-05-10T15:10:05Z</cp:lastPrinted>
  <dcterms:created xsi:type="dcterms:W3CDTF">2016-11-15T15:41:54Z</dcterms:created>
  <dcterms:modified xsi:type="dcterms:W3CDTF">2018-05-04T12:00:05Z</dcterms:modified>
</cp:coreProperties>
</file>