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3" r:id="rId2"/>
    <p:sldId id="402" r:id="rId3"/>
    <p:sldId id="294" r:id="rId4"/>
    <p:sldId id="405" r:id="rId5"/>
    <p:sldId id="404" r:id="rId6"/>
    <p:sldId id="293" r:id="rId7"/>
    <p:sldId id="268" r:id="rId8"/>
    <p:sldId id="282" r:id="rId9"/>
    <p:sldId id="395" r:id="rId10"/>
    <p:sldId id="396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ehallio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0053" autoAdjust="0"/>
  </p:normalViewPr>
  <p:slideViewPr>
    <p:cSldViewPr snapToGrid="0" showGuides="1">
      <p:cViewPr varScale="1">
        <p:scale>
          <a:sx n="62" d="100"/>
          <a:sy n="62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0AFE7-D3E1-456D-B9D9-9FE7A0DA0F6D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97DB-8E9D-42AD-9088-ECAC5983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9F4DE545-5B86-4F60-91A0-E0D6BBD84425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B14B820-B188-4C4C-B5D3-32BB808A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EB8C8-562E-4C90-82EE-98EF6BF70FC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223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EB8C8-562E-4C90-82EE-98EF6BF70FC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EB8C8-562E-4C90-82EE-98EF6BF70FC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67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EB8C8-562E-4C90-82EE-98EF6BF70FC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0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EB8C8-562E-4C90-82EE-98EF6BF70FC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082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EB8C8-562E-4C90-82EE-98EF6BF70FC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7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3E08D-8E7E-4658-873A-94BB22532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6366E-3434-441C-B394-DDDADC15B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955AC-11CF-46BC-977A-70D18664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975CE-0472-41BD-8BF5-1B1F3F9DC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0DD1E9-79A5-44F1-83F6-637CCFACEB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D1086-F52E-4FCB-972F-E75522230D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170B-E2B9-441F-B046-B4AF2A898B8A}" type="datetimeFigureOut">
              <a:rPr lang="en-GB" smtClean="0"/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NC5tiLIMDo&amp;feature=youtu.be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ghtoutsid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NC5tiLIMDo&amp;feature=youtu.be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iDNOklQOV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448" y="726868"/>
            <a:ext cx="11090030" cy="1192817"/>
          </a:xfrm>
        </p:spPr>
        <p:txBody>
          <a:bodyPr>
            <a:noAutofit/>
          </a:bodyPr>
          <a:lstStyle/>
          <a:p>
            <a:r>
              <a:rPr lang="en-GB" sz="4800" dirty="0">
                <a:latin typeface="+mn-lt"/>
                <a:cs typeface="Arial" panose="020B0604020202020204" pitchFamily="34" charset="0"/>
              </a:rPr>
              <a:t>How do we improve the proportion of smoke-free homes in Malaysia and the UK?</a:t>
            </a:r>
          </a:p>
        </p:txBody>
      </p:sp>
      <p:sp>
        <p:nvSpPr>
          <p:cNvPr id="3" name="Rectangle 2"/>
          <p:cNvSpPr/>
          <p:nvPr/>
        </p:nvSpPr>
        <p:spPr>
          <a:xfrm>
            <a:off x="3717906" y="4847860"/>
            <a:ext cx="4465113" cy="69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80000"/>
              </a:lnSpc>
            </a:pPr>
            <a:r>
              <a:rPr lang="en-US" sz="4800" dirty="0"/>
              <a:t>Group discussion</a:t>
            </a:r>
            <a:endParaRPr lang="en-GB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64BCC-C356-49C6-897E-2B669183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113" y="2253403"/>
            <a:ext cx="5236700" cy="21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2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Groups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125539"/>
            <a:ext cx="4760371" cy="5638676"/>
          </a:xfrm>
        </p:spPr>
        <p:txBody>
          <a:bodyPr>
            <a:normAutofit/>
          </a:bodyPr>
          <a:lstStyle/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Group 1: Education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Group 2: Mass media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4" descr="http://profile.upm.edu.my/image/penuh/za_emilia.jpg">
            <a:extLst>
              <a:ext uri="{FF2B5EF4-FFF2-40B4-BE49-F238E27FC236}">
                <a16:creationId xmlns:a16="http://schemas.microsoft.com/office/drawing/2014/main" id="{C63CF910-11C5-4736-888F-EBDAFB035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" y="2360082"/>
            <a:ext cx="1638757" cy="135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york.ac.uk/media/healthsciences/images/staff/Kamran-Siddiqi218.jpg">
            <a:extLst>
              <a:ext uri="{FF2B5EF4-FFF2-40B4-BE49-F238E27FC236}">
                <a16:creationId xmlns:a16="http://schemas.microsoft.com/office/drawing/2014/main" id="{3861F827-D67F-47A0-B7B4-6F038468F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920" y="2275315"/>
            <a:ext cx="1018775" cy="152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hoto of Noor Hassim Ismail">
            <a:extLst>
              <a:ext uri="{FF2B5EF4-FFF2-40B4-BE49-F238E27FC236}">
                <a16:creationId xmlns:a16="http://schemas.microsoft.com/office/drawing/2014/main" id="{2909E87D-1AF2-481C-B774-59EF5C9A2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6" y="4664786"/>
            <a:ext cx="1169312" cy="135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14C39401-0D93-4607-B30F-0464B5BBED42}"/>
              </a:ext>
            </a:extLst>
          </p:cNvPr>
          <p:cNvSpPr txBox="1">
            <a:spLocks/>
          </p:cNvSpPr>
          <p:nvPr/>
        </p:nvSpPr>
        <p:spPr>
          <a:xfrm>
            <a:off x="6171336" y="1969601"/>
            <a:ext cx="4760371" cy="5638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Group 3: Air quality feedback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Group 4: Changing social norms</a:t>
            </a:r>
          </a:p>
        </p:txBody>
      </p:sp>
      <p:pic>
        <p:nvPicPr>
          <p:cNvPr id="9" name="Picture 6" descr="http://www.medic.upm.edu.my/summer-uploads/20170504100542blobid2.jpg">
            <a:extLst>
              <a:ext uri="{FF2B5EF4-FFF2-40B4-BE49-F238E27FC236}">
                <a16:creationId xmlns:a16="http://schemas.microsoft.com/office/drawing/2014/main" id="{3425A1DB-35EC-4C27-8C77-D3B3046C7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30" y="2360082"/>
            <a:ext cx="1003746" cy="150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www.ed.ac.uk/files/styles/uoe_profile_picture/public/amanda_amos_100x130.jpg?itok=d3uHnTzo">
            <a:extLst>
              <a:ext uri="{FF2B5EF4-FFF2-40B4-BE49-F238E27FC236}">
                <a16:creationId xmlns:a16="http://schemas.microsoft.com/office/drawing/2014/main" id="{359DFD56-F388-483F-8A4D-99DD3A6D5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630" y="4709764"/>
            <a:ext cx="1170898" cy="152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Dr Sean Semple">
            <a:extLst>
              <a:ext uri="{FF2B5EF4-FFF2-40B4-BE49-F238E27FC236}">
                <a16:creationId xmlns:a16="http://schemas.microsoft.com/office/drawing/2014/main" id="{D7D9E04B-3F42-437E-AC3A-F16D0133D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74" y="4660515"/>
            <a:ext cx="1426154" cy="140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mage result for rachel o'donnell">
            <a:extLst>
              <a:ext uri="{FF2B5EF4-FFF2-40B4-BE49-F238E27FC236}">
                <a16:creationId xmlns:a16="http://schemas.microsoft.com/office/drawing/2014/main" id="{A3E945A8-2D2D-4F0A-B876-59458DD65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211" y="4726312"/>
            <a:ext cx="1505619" cy="150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ruaraidh dobson">
            <a:extLst>
              <a:ext uri="{FF2B5EF4-FFF2-40B4-BE49-F238E27FC236}">
                <a16:creationId xmlns:a16="http://schemas.microsoft.com/office/drawing/2014/main" id="{DF19999D-E2EF-4508-885E-0652C29EB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223" y="2360082"/>
            <a:ext cx="1505619" cy="150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5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8" y="1044005"/>
            <a:ext cx="12144046" cy="391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328" y="4377846"/>
            <a:ext cx="1866719" cy="58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291" y="1044005"/>
            <a:ext cx="6524760" cy="3914857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22" y="4398541"/>
            <a:ext cx="2529404" cy="58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85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9452" y="1232481"/>
            <a:ext cx="8185737" cy="4393037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Education and increasing awareness is key to empowering smokers to make their homes smoke-free</a:t>
            </a:r>
          </a:p>
          <a:p>
            <a:pPr lvl="1"/>
            <a:r>
              <a:rPr lang="en-GB" dirty="0"/>
              <a:t>SHS lingers in the air for up to 5 hours after you’ve smoked</a:t>
            </a:r>
            <a:r>
              <a:rPr lang="en-GB" baseline="30000" dirty="0"/>
              <a:t>2</a:t>
            </a:r>
          </a:p>
          <a:p>
            <a:pPr lvl="1"/>
            <a:r>
              <a:rPr lang="en-GB" dirty="0"/>
              <a:t>85% of SHS is invisible</a:t>
            </a:r>
            <a:r>
              <a:rPr lang="en-GB" baseline="30000" dirty="0"/>
              <a:t>3</a:t>
            </a:r>
          </a:p>
          <a:p>
            <a:pPr lvl="1"/>
            <a:r>
              <a:rPr lang="en-GB" dirty="0"/>
              <a:t>Mass media campaigns like Rightoutside</a:t>
            </a:r>
            <a:r>
              <a:rPr lang="en-GB" baseline="30000" dirty="0"/>
              <a:t>4</a:t>
            </a:r>
            <a:r>
              <a:rPr lang="en-GB" dirty="0"/>
              <a:t> should be repeated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dirty="0"/>
              <a:t>Scottish Government campaign </a:t>
            </a:r>
            <a:r>
              <a:rPr lang="en-GB" dirty="0">
                <a:hlinkClick r:id="rId3"/>
              </a:rPr>
              <a:t>www.rightoutside.org</a:t>
            </a:r>
            <a:endParaRPr lang="en-GB" dirty="0"/>
          </a:p>
          <a:p>
            <a:pPr marL="0" indent="0">
              <a:lnSpc>
                <a:spcPct val="80000"/>
              </a:lnSpc>
              <a:buNone/>
            </a:pPr>
            <a:r>
              <a:rPr lang="en-GB" dirty="0"/>
              <a:t>Scottish Government target of reducing by half the proportion of children exposed to SHS at home by 2020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7004" y="154662"/>
            <a:ext cx="9936480" cy="1029370"/>
          </a:xfrm>
        </p:spPr>
        <p:txBody>
          <a:bodyPr>
            <a:normAutofit/>
          </a:bodyPr>
          <a:lstStyle/>
          <a:p>
            <a:r>
              <a:rPr lang="en-GB" sz="2800" b="1" dirty="0"/>
              <a:t>How can we protect the 1 in 4 still exposed to SHS?</a:t>
            </a:r>
          </a:p>
        </p:txBody>
      </p:sp>
      <p:pic>
        <p:nvPicPr>
          <p:cNvPr id="4098" name="Picture 2" descr="Image result for rightoutside pos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951" y="1184032"/>
            <a:ext cx="3163019" cy="448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0560" y="5967829"/>
            <a:ext cx="786352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/>
              <a:t>1</a:t>
            </a:r>
            <a:r>
              <a:rPr lang="en-GB" sz="1400" dirty="0"/>
              <a:t>Vijayaraghavan et al. Am J Public Health. 2013;103:2276–83.</a:t>
            </a:r>
          </a:p>
          <a:p>
            <a:r>
              <a:rPr lang="en-GB" sz="1400" baseline="30000" dirty="0"/>
              <a:t>2</a:t>
            </a:r>
            <a:r>
              <a:rPr lang="en-GB" sz="1400" dirty="0"/>
              <a:t>Semple &amp; Latif .Nicotine </a:t>
            </a:r>
            <a:r>
              <a:rPr lang="en-GB" sz="1400" dirty="0" err="1"/>
              <a:t>Tob</a:t>
            </a:r>
            <a:r>
              <a:rPr lang="en-GB" sz="1400" dirty="0"/>
              <a:t> Res. 2014;16:1365-70.</a:t>
            </a:r>
          </a:p>
          <a:p>
            <a:r>
              <a:rPr lang="en-GB" altLang="en-US" sz="1400" baseline="30000" dirty="0"/>
              <a:t>3</a:t>
            </a:r>
            <a:r>
              <a:rPr lang="en-GB" altLang="en-US" sz="1400" dirty="0"/>
              <a:t>Geeet al.</a:t>
            </a:r>
            <a:r>
              <a:rPr lang="en-GB" altLang="en-US" sz="1400" i="1" dirty="0"/>
              <a:t> </a:t>
            </a:r>
            <a:r>
              <a:rPr lang="en-GB" altLang="en-US" sz="1400" dirty="0" err="1"/>
              <a:t>Tob</a:t>
            </a:r>
            <a:r>
              <a:rPr lang="en-GB" altLang="en-US" sz="1400" dirty="0"/>
              <a:t> Control. 2013;22:429.</a:t>
            </a:r>
          </a:p>
          <a:p>
            <a:r>
              <a:rPr lang="en-GB" altLang="en-US" sz="1400" baseline="30000" dirty="0"/>
              <a:t>4</a:t>
            </a:r>
            <a:r>
              <a:rPr lang="en-GB" altLang="en-US" sz="1400" dirty="0"/>
              <a:t> www.rightoutside.org</a:t>
            </a:r>
            <a:endParaRPr lang="en-GB" altLang="en-US" dirty="0"/>
          </a:p>
          <a:p>
            <a:pPr marL="342900" indent="-34290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3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38" y="1044005"/>
            <a:ext cx="12144046" cy="391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328" y="4377846"/>
            <a:ext cx="1866719" cy="58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22" y="4398541"/>
            <a:ext cx="2529404" cy="58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3C971AA-EF8C-42CF-866F-EC4D84D5F6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3009" y="635432"/>
            <a:ext cx="12205010" cy="545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4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0277" y="1438168"/>
            <a:ext cx="10603523" cy="4351338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GB" sz="2400" dirty="0">
                <a:hlinkClick r:id="rId3"/>
              </a:rPr>
              <a:t>https://www.youtube.com/watch?v=SiDNOklQOVk</a:t>
            </a:r>
            <a:endParaRPr lang="en-GB" sz="2400" dirty="0"/>
          </a:p>
          <a:p>
            <a:pPr>
              <a:buFontTx/>
              <a:buChar char="-"/>
            </a:pPr>
            <a:endParaRPr lang="en-GB" sz="2400" dirty="0"/>
          </a:p>
          <a:p>
            <a:pPr marL="0" indent="0">
              <a:buNone/>
            </a:pPr>
            <a:r>
              <a:rPr lang="en-GB" dirty="0"/>
              <a:t>The next advert</a:t>
            </a:r>
          </a:p>
          <a:p>
            <a:pPr marL="0" indent="0">
              <a:buNone/>
            </a:pPr>
            <a:r>
              <a:rPr lang="en-GB" dirty="0"/>
              <a:t>-  Relate with the environmental impact of ‘haze issue’ in Malaysia </a:t>
            </a:r>
          </a:p>
          <a:p>
            <a:pPr>
              <a:buFontTx/>
              <a:buChar char="-"/>
            </a:pPr>
            <a:r>
              <a:rPr lang="en-GB" dirty="0"/>
              <a:t>Focus on fathers and grandparents</a:t>
            </a:r>
          </a:p>
          <a:p>
            <a:pPr>
              <a:buFontTx/>
              <a:buChar char="-"/>
            </a:pPr>
            <a:r>
              <a:rPr lang="en-GB" dirty="0"/>
              <a:t>Also focus on others in the home who may be exposed (not just children)</a:t>
            </a:r>
          </a:p>
          <a:p>
            <a:pPr lvl="1"/>
            <a:r>
              <a:rPr lang="en-GB" sz="2600" dirty="0"/>
              <a:t>Pregnancy</a:t>
            </a:r>
          </a:p>
          <a:p>
            <a:pPr lvl="1"/>
            <a:r>
              <a:rPr lang="en-GB" sz="2600" dirty="0"/>
              <a:t>Elderly</a:t>
            </a:r>
          </a:p>
          <a:p>
            <a:pPr lvl="1"/>
            <a:r>
              <a:rPr lang="en-GB" sz="2600" dirty="0"/>
              <a:t>Asthma</a:t>
            </a:r>
          </a:p>
          <a:p>
            <a:pPr>
              <a:buFontTx/>
              <a:buChar char="-"/>
            </a:pPr>
            <a:r>
              <a:rPr lang="en-GB" dirty="0"/>
              <a:t>Respect non-smokers, good moral values</a:t>
            </a:r>
          </a:p>
          <a:p>
            <a:pPr>
              <a:buFontTx/>
              <a:buChar char="-"/>
            </a:pPr>
            <a:r>
              <a:rPr lang="en-GB" dirty="0"/>
              <a:t>Voice of children –SFH ambassador</a:t>
            </a:r>
          </a:p>
          <a:p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Mass media – Malaysian adverts</a:t>
            </a:r>
          </a:p>
        </p:txBody>
      </p:sp>
    </p:spTree>
    <p:extLst>
      <p:ext uri="{BB962C8B-B14F-4D97-AF65-F5344CB8AC3E}">
        <p14:creationId xmlns:p14="http://schemas.microsoft.com/office/powerpoint/2010/main" val="160218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313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How many </a:t>
            </a:r>
            <a:r>
              <a:rPr lang="en-GB" b="1" u="sng" dirty="0"/>
              <a:t>non-smoking</a:t>
            </a:r>
            <a:r>
              <a:rPr lang="en-GB" b="1" dirty="0"/>
              <a:t> adults in Scotland would show measurable biochemical evidence of breathing second-hand smoke if we measured today?</a:t>
            </a:r>
          </a:p>
          <a:p>
            <a:r>
              <a:rPr lang="en-GB" dirty="0"/>
              <a:t>Approximately 850,000 of those over 16 in Scotland right now…</a:t>
            </a:r>
          </a:p>
          <a:p>
            <a:r>
              <a:rPr lang="en-GB" dirty="0"/>
              <a:t>That’s 1 in 4 of all non-smoking adults in Scotland</a:t>
            </a:r>
            <a:r>
              <a:rPr lang="en-GB" baseline="30000" dirty="0"/>
              <a:t>1</a:t>
            </a:r>
          </a:p>
          <a:p>
            <a:pPr marL="0" indent="0">
              <a:buNone/>
            </a:pPr>
            <a:r>
              <a:rPr lang="en-GB" b="1" dirty="0"/>
              <a:t>How many parents self-report that their child lives in a home where smoking (indoors) occurs?</a:t>
            </a:r>
          </a:p>
          <a:p>
            <a:r>
              <a:rPr lang="en-GB" sz="2400" dirty="0"/>
              <a:t>Approximately 6% of children</a:t>
            </a:r>
            <a:r>
              <a:rPr lang="en-GB" sz="2400" baseline="30000" dirty="0"/>
              <a:t>1</a:t>
            </a:r>
            <a:r>
              <a:rPr lang="en-GB" sz="2400" dirty="0"/>
              <a:t>– that’s 55,000 under 16.</a:t>
            </a:r>
          </a:p>
          <a:p>
            <a:endParaRPr lang="en-GB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88849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/>
              <a:t>Isn’t SHS exposure a thing of the past?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" y="6397526"/>
            <a:ext cx="7863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aseline="30000" dirty="0"/>
              <a:t>1</a:t>
            </a:r>
            <a:r>
              <a:rPr lang="en-GB" sz="1400" dirty="0"/>
              <a:t>Scottish Health Survey 2015 data</a:t>
            </a:r>
          </a:p>
        </p:txBody>
      </p:sp>
    </p:spTree>
    <p:extLst>
      <p:ext uri="{BB962C8B-B14F-4D97-AF65-F5344CB8AC3E}">
        <p14:creationId xmlns:p14="http://schemas.microsoft.com/office/powerpoint/2010/main" val="113473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0080" y="21049"/>
            <a:ext cx="10515600" cy="1000032"/>
          </a:xfrm>
        </p:spPr>
        <p:txBody>
          <a:bodyPr>
            <a:normAutofit/>
          </a:bodyPr>
          <a:lstStyle/>
          <a:p>
            <a:r>
              <a:rPr lang="en-GB" sz="2800" b="1" dirty="0"/>
              <a:t>We’ve come a long way…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768350"/>
            <a:ext cx="9309100" cy="608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07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0277" y="1825625"/>
            <a:ext cx="1060352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Smoke-free legislation - a huge public health success</a:t>
            </a:r>
          </a:p>
          <a:p>
            <a:pPr marL="0" indent="0">
              <a:buNone/>
            </a:pPr>
            <a:r>
              <a:rPr lang="en-GB" sz="2400" dirty="0"/>
              <a:t>Imagine introducing a measure that achieved a 95% reduction in exposure to outdoor air pollution from diesel fume…</a:t>
            </a:r>
          </a:p>
          <a:p>
            <a:pPr marL="0" indent="0">
              <a:buNone/>
            </a:pPr>
            <a:endParaRPr lang="en-US" altLang="en-US" sz="2400" b="1" dirty="0"/>
          </a:p>
          <a:p>
            <a:pPr marL="0" indent="0">
              <a:buNone/>
            </a:pPr>
            <a:r>
              <a:rPr lang="en-US" altLang="en-US" sz="2400" b="1" dirty="0"/>
              <a:t>But in the past 5 years the proportion of adult non-smokers with detectable cotinine</a:t>
            </a:r>
          </a:p>
          <a:p>
            <a:r>
              <a:rPr lang="en-US" altLang="en-US" sz="2400" dirty="0"/>
              <a:t>Has not changed from 76.5% in 2012 to 76.3% in 2015</a:t>
            </a:r>
          </a:p>
          <a:p>
            <a:pPr marL="0" indent="0">
              <a:buNone/>
            </a:pPr>
            <a:r>
              <a:rPr lang="en-GB" sz="2400" dirty="0"/>
              <a:t>The Geometric Mean salivary cotinine in adult non-smokers</a:t>
            </a:r>
          </a:p>
          <a:p>
            <a:r>
              <a:rPr lang="en-GB" sz="2400" dirty="0"/>
              <a:t>Is flat-lining between 0.016 to 0.022 ng/ml between 2012-5</a:t>
            </a:r>
          </a:p>
          <a:p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Success, but have we stalled?</a:t>
            </a:r>
          </a:p>
        </p:txBody>
      </p:sp>
    </p:spTree>
    <p:extLst>
      <p:ext uri="{BB962C8B-B14F-4D97-AF65-F5344CB8AC3E}">
        <p14:creationId xmlns:p14="http://schemas.microsoft.com/office/powerpoint/2010/main" val="7972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So what do you think works (and doesn’t work)?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5352" y="1442062"/>
            <a:ext cx="11372186" cy="4220184"/>
          </a:xfrm>
        </p:spPr>
        <p:txBody>
          <a:bodyPr>
            <a:normAutofit/>
          </a:bodyPr>
          <a:lstStyle/>
          <a:p>
            <a:r>
              <a:rPr lang="en-GB" sz="2400" dirty="0"/>
              <a:t>Divide up in to four groups of about 8-10 in each group</a:t>
            </a:r>
          </a:p>
          <a:p>
            <a:r>
              <a:rPr lang="en-GB" sz="2400" dirty="0"/>
              <a:t>Spend the next hour thinking about what would work and sharing your experiences/research findings.</a:t>
            </a:r>
          </a:p>
          <a:p>
            <a:endParaRPr lang="en-GB" sz="2400" dirty="0"/>
          </a:p>
          <a:p>
            <a:r>
              <a:rPr lang="en-GB" sz="2400" dirty="0"/>
              <a:t>Prepare a short presentation (&lt;5mins; 3 slides maximum) with main findings and thoughts for us all to discuss</a:t>
            </a:r>
          </a:p>
          <a:p>
            <a:endParaRPr lang="en-GB" sz="2400" dirty="0"/>
          </a:p>
          <a:p>
            <a:r>
              <a:rPr lang="en-GB" sz="2400" dirty="0"/>
              <a:t>Group 1 and 2: 12-12.30pm</a:t>
            </a:r>
          </a:p>
          <a:p>
            <a:r>
              <a:rPr lang="en-GB" sz="2400" dirty="0"/>
              <a:t>Group 3 and 4: 2-2.30pm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51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11031</TotalTime>
  <Words>474</Words>
  <Application>Microsoft Office PowerPoint</Application>
  <PresentationFormat>Widescreen</PresentationFormat>
  <Paragraphs>74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do we improve the proportion of smoke-free homes in Malaysia and the UK?</vt:lpstr>
      <vt:lpstr>PowerPoint Presentation</vt:lpstr>
      <vt:lpstr>How can we protect the 1 in 4 still exposed to SHS?</vt:lpstr>
      <vt:lpstr>PowerPoint Presentation</vt:lpstr>
      <vt:lpstr>Mass media – Malaysian adverts</vt:lpstr>
      <vt:lpstr>PowerPoint Presentation</vt:lpstr>
      <vt:lpstr>We’ve come a long way…</vt:lpstr>
      <vt:lpstr>Success, but have we stalled?</vt:lpstr>
      <vt:lpstr>So what do you think works (and doesn’t work)?</vt:lpstr>
      <vt:lpstr>Groups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AFRESH</dc:title>
  <dc:creator>Dobson, Ruaraidh</dc:creator>
  <cp:lastModifiedBy>Sean Semple</cp:lastModifiedBy>
  <cp:revision>138</cp:revision>
  <cp:lastPrinted>2017-05-10T15:10:05Z</cp:lastPrinted>
  <dcterms:created xsi:type="dcterms:W3CDTF">2016-11-15T15:41:54Z</dcterms:created>
  <dcterms:modified xsi:type="dcterms:W3CDTF">2018-05-07T06:27:27Z</dcterms:modified>
</cp:coreProperties>
</file>