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3" r:id="rId2"/>
    <p:sldId id="395" r:id="rId3"/>
    <p:sldId id="396" r:id="rId4"/>
    <p:sldId id="397" r:id="rId5"/>
    <p:sldId id="398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chiehallion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02" autoAdjust="0"/>
    <p:restoredTop sz="90053" autoAdjust="0"/>
  </p:normalViewPr>
  <p:slideViewPr>
    <p:cSldViewPr snapToGrid="0" showGuides="1">
      <p:cViewPr varScale="1">
        <p:scale>
          <a:sx n="62" d="100"/>
          <a:sy n="62" d="100"/>
        </p:scale>
        <p:origin x="10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10AFE7-D3E1-456D-B9D9-9FE7A0DA0F6D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297DB-8E9D-42AD-9088-ECAC598356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79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111" tIns="45555" rIns="91111" bIns="45555" rtlCol="0"/>
          <a:lstStyle>
            <a:lvl1pPr algn="r">
              <a:defRPr sz="1200"/>
            </a:lvl1pPr>
          </a:lstStyle>
          <a:p>
            <a:fld id="{9F4DE545-5B86-4F60-91A0-E0D6BBD84425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11" tIns="45555" rIns="91111" bIns="4555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111" tIns="45555" rIns="91111" bIns="455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111" tIns="45555" rIns="91111" bIns="45555" rtlCol="0" anchor="b"/>
          <a:lstStyle>
            <a:lvl1pPr algn="r">
              <a:defRPr sz="1200"/>
            </a:lvl1pPr>
          </a:lstStyle>
          <a:p>
            <a:fld id="{CB14B820-B188-4C4C-B5D3-32BB808A77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1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561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484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35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83E08D-8E7E-4658-873A-94BB22532F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3F6366E-3434-441C-B394-DDDADC15B5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448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00955AC-11CF-46BC-977A-70D186643E7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FB975CE-0472-41BD-8BF5-1B1F3F9DC9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36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F0DD1E9-79A5-44F1-83F6-637CCFACEB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838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0FD1086-F52E-4FCB-972F-E75522230D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23714" y="6298857"/>
            <a:ext cx="2068286" cy="5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19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7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7761" y="145125"/>
            <a:ext cx="1735865" cy="66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87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C170B-E2B9-441F-B046-B4AF2A898B8A}" type="datetimeFigureOut">
              <a:rPr lang="en-GB" smtClean="0"/>
              <a:t>08/05/2018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AC157-CD9F-4EFA-B363-05720963227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20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726868"/>
            <a:ext cx="9366738" cy="1192817"/>
          </a:xfrm>
        </p:spPr>
        <p:txBody>
          <a:bodyPr>
            <a:noAutofit/>
          </a:bodyPr>
          <a:lstStyle/>
          <a:p>
            <a:r>
              <a:rPr lang="en-GB" sz="4800" dirty="0">
                <a:latin typeface="+mn-lt"/>
                <a:cs typeface="Arial" panose="020B0604020202020204" pitchFamily="34" charset="0"/>
              </a:rPr>
              <a:t>The Kuala Lumpur 2018 position statement on smoke-free homes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717906" y="4847860"/>
            <a:ext cx="4465113" cy="698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80000"/>
              </a:lnSpc>
            </a:pPr>
            <a:r>
              <a:rPr lang="en-US" sz="4800" dirty="0"/>
              <a:t>Group discussion</a:t>
            </a:r>
            <a:endParaRPr lang="en-GB" sz="4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C64BCC-C356-49C6-897E-2B6691832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113" y="2253403"/>
            <a:ext cx="5236700" cy="217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82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The Kuala Lumpur position statement on Smoke-Free Homes – first draft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11259565" cy="5638676"/>
          </a:xfrm>
        </p:spPr>
        <p:txBody>
          <a:bodyPr>
            <a:normAutofit fontScale="92500" lnSpcReduction="10000"/>
          </a:bodyPr>
          <a:lstStyle/>
          <a:p>
            <a:r>
              <a:rPr lang="en-GB" sz="2000" dirty="0"/>
              <a:t>Children’s exposure to SHS continues to be a major health problem globally. </a:t>
            </a:r>
          </a:p>
          <a:p>
            <a:r>
              <a:rPr lang="en-GB" sz="2000" dirty="0"/>
              <a:t>Children’s exposure to SHS primarily occurs in their own home, as a result of parental and other adult smoking activity. Concentrations of SHS in the confines of a home can be extremely high.</a:t>
            </a:r>
          </a:p>
          <a:p>
            <a:r>
              <a:rPr lang="en-GB" sz="2000" dirty="0"/>
              <a:t>The long-term benefits of reducing children’s exposure to SHS are substantial.</a:t>
            </a:r>
          </a:p>
          <a:p>
            <a:r>
              <a:rPr lang="en-GB" sz="2000" dirty="0"/>
              <a:t>Children have a right to a living environment free from SHS.</a:t>
            </a:r>
          </a:p>
          <a:p>
            <a:r>
              <a:rPr lang="en-GB" sz="2000" dirty="0"/>
              <a:t>Parents want what is best for their child and are often unaware that smoking at home can lead to high SHS exposures that can be harmful.</a:t>
            </a:r>
          </a:p>
          <a:p>
            <a:r>
              <a:rPr lang="en-GB" sz="2000" dirty="0"/>
              <a:t>Governments, health practitioners and wider society all have a duty to protect children from the harms caused by SHS exposure.</a:t>
            </a:r>
          </a:p>
          <a:p>
            <a:r>
              <a:rPr lang="en-GB" sz="2000" dirty="0"/>
              <a:t>Governments should develop public health policies to help encourage parents to have a smoke-free home and these should include: </a:t>
            </a:r>
          </a:p>
          <a:p>
            <a:pPr lvl="1"/>
            <a:r>
              <a:rPr lang="en-GB" sz="1600" dirty="0"/>
              <a:t>mass media campaigns about the benefits of a smoke-free home; </a:t>
            </a:r>
          </a:p>
          <a:p>
            <a:pPr lvl="1"/>
            <a:r>
              <a:rPr lang="en-GB" sz="1600" dirty="0"/>
              <a:t>education relating to the health effects of SHS on children; </a:t>
            </a:r>
          </a:p>
          <a:p>
            <a:pPr lvl="1"/>
            <a:r>
              <a:rPr lang="en-GB" sz="1600" dirty="0"/>
              <a:t>a national 5 year and 10 year target for reducing the proportion of children exposed to SHS at home; </a:t>
            </a:r>
          </a:p>
          <a:p>
            <a:pPr lvl="1"/>
            <a:r>
              <a:rPr lang="en-GB" sz="1600" dirty="0"/>
              <a:t>consideration of practical support and legislative measures to encourage parents to provide a smoke-free home for their children.</a:t>
            </a:r>
          </a:p>
          <a:p>
            <a:pPr lvl="0"/>
            <a:endParaRPr lang="en-GB" sz="2000" dirty="0"/>
          </a:p>
          <a:p>
            <a:r>
              <a:rPr lang="en-GB" sz="2000" dirty="0"/>
              <a:t>The research community has a responsibility to find innovative and effective ways of working with parents to make their homes smoke-free. </a:t>
            </a:r>
          </a:p>
        </p:txBody>
      </p:sp>
    </p:spTree>
    <p:extLst>
      <p:ext uri="{BB962C8B-B14F-4D97-AF65-F5344CB8AC3E}">
        <p14:creationId xmlns:p14="http://schemas.microsoft.com/office/powerpoint/2010/main" val="205512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The Kuala Lumpur position statement on Smoke-Free Homes – first draft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11259565" cy="56386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Children’s exposure to SHS continues to be a major health problem globally.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Children’s exposure to SHS primarily occurs in their own home, as a result of parental and other adult smoking activity. Concentrations of SHS in the confines of a home can be extremely high.</a:t>
            </a:r>
          </a:p>
        </p:txBody>
      </p:sp>
    </p:spTree>
    <p:extLst>
      <p:ext uri="{BB962C8B-B14F-4D97-AF65-F5344CB8AC3E}">
        <p14:creationId xmlns:p14="http://schemas.microsoft.com/office/powerpoint/2010/main" val="79769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The Kuala Lumpur position statement on Smoke-Free Homes – first draft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11259565" cy="56386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GB" dirty="0"/>
              <a:t>The long-term benefits of reducing children’s exposure to SHS are substantial.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Children have a right to a living environment free from SHS.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dirty="0"/>
              <a:t>Parents want what is best for their child and are often unaware that smoking at home can lead to high SHS exposures that can be harmful.</a:t>
            </a:r>
          </a:p>
        </p:txBody>
      </p:sp>
    </p:spTree>
    <p:extLst>
      <p:ext uri="{BB962C8B-B14F-4D97-AF65-F5344CB8AC3E}">
        <p14:creationId xmlns:p14="http://schemas.microsoft.com/office/powerpoint/2010/main" val="3204184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19667" y="457200"/>
            <a:ext cx="11472333" cy="668338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800" b="1" dirty="0"/>
              <a:t>The Kuala Lumpur position statement on Smoke-Free Homes – first draft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97075" y="1125539"/>
            <a:ext cx="11259565" cy="56386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dirty="0"/>
              <a:t>Governments, health practitioners and wider society all have a duty to protect children from the harms caused by SHS exposure.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Governments should develop public health policies to help encourage parents to have a smoke-free home and these should include: </a:t>
            </a:r>
          </a:p>
          <a:p>
            <a:pPr lvl="1"/>
            <a:r>
              <a:rPr lang="en-GB" sz="2000" dirty="0"/>
              <a:t>mass media campaigns about the benefits of a smoke-free home; </a:t>
            </a:r>
          </a:p>
          <a:p>
            <a:pPr lvl="1"/>
            <a:r>
              <a:rPr lang="en-GB" sz="2000" dirty="0"/>
              <a:t>education relating to the health effects of SHS on children; </a:t>
            </a:r>
          </a:p>
          <a:p>
            <a:pPr lvl="1"/>
            <a:r>
              <a:rPr lang="en-GB" sz="2000" dirty="0"/>
              <a:t>a national 5 year and 10 year target for reducing the proportion of children exposed to SHS at home; </a:t>
            </a:r>
          </a:p>
          <a:p>
            <a:pPr lvl="1"/>
            <a:r>
              <a:rPr lang="en-GB" sz="2000" dirty="0"/>
              <a:t>consideration of practical support and legislative measures to encourage parents to provide a smoke-free home for their children.</a:t>
            </a:r>
          </a:p>
          <a:p>
            <a:pPr marL="514350" lvl="0" indent="-514350">
              <a:buFont typeface="+mj-lt"/>
              <a:buAutoNum type="arabicPeriod" startAt="6"/>
            </a:pPr>
            <a:endParaRPr lang="en-GB" dirty="0"/>
          </a:p>
          <a:p>
            <a:pPr marL="514350" indent="-514350">
              <a:buFont typeface="+mj-lt"/>
              <a:buAutoNum type="arabicPeriod" startAt="6"/>
            </a:pPr>
            <a:r>
              <a:rPr lang="en-GB" dirty="0"/>
              <a:t>The research community has a responsibility to find innovative and effective ways of working with parents to make their homes smoke-free. </a:t>
            </a:r>
          </a:p>
        </p:txBody>
      </p:sp>
    </p:spTree>
    <p:extLst>
      <p:ext uri="{BB962C8B-B14F-4D97-AF65-F5344CB8AC3E}">
        <p14:creationId xmlns:p14="http://schemas.microsoft.com/office/powerpoint/2010/main" val="1286041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10882</TotalTime>
  <Words>505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The Kuala Lumpur 2018 position statement on smoke-free homes</vt:lpstr>
      <vt:lpstr>The Kuala Lumpur position statement on Smoke-Free Homes – first draft</vt:lpstr>
      <vt:lpstr>The Kuala Lumpur position statement on Smoke-Free Homes – first draft</vt:lpstr>
      <vt:lpstr>The Kuala Lumpur position statement on Smoke-Free Homes – first draft</vt:lpstr>
      <vt:lpstr>The Kuala Lumpur position statement on Smoke-Free Homes – first draft</vt:lpstr>
    </vt:vector>
  </TitlesOfParts>
  <Company>University of Aberdeen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AFRESH</dc:title>
  <dc:creator>Dobson, Ruaraidh</dc:creator>
  <cp:lastModifiedBy>Sean Semple</cp:lastModifiedBy>
  <cp:revision>138</cp:revision>
  <cp:lastPrinted>2017-05-10T15:10:05Z</cp:lastPrinted>
  <dcterms:created xsi:type="dcterms:W3CDTF">2016-11-15T15:41:54Z</dcterms:created>
  <dcterms:modified xsi:type="dcterms:W3CDTF">2018-05-08T00:18:04Z</dcterms:modified>
</cp:coreProperties>
</file>