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323" r:id="rId2"/>
    <p:sldId id="282" r:id="rId3"/>
    <p:sldId id="283" r:id="rId4"/>
    <p:sldId id="284" r:id="rId5"/>
    <p:sldId id="286" r:id="rId6"/>
    <p:sldId id="311" r:id="rId7"/>
    <p:sldId id="290" r:id="rId8"/>
    <p:sldId id="312" r:id="rId9"/>
    <p:sldId id="313" r:id="rId10"/>
    <p:sldId id="314" r:id="rId11"/>
    <p:sldId id="316" r:id="rId12"/>
    <p:sldId id="324" r:id="rId13"/>
    <p:sldId id="325" r:id="rId14"/>
    <p:sldId id="278" r:id="rId15"/>
    <p:sldId id="326" r:id="rId1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ehallion"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15" autoAdjust="0"/>
    <p:restoredTop sz="90053" autoAdjust="0"/>
  </p:normalViewPr>
  <p:slideViewPr>
    <p:cSldViewPr snapToGrid="0" showGuides="1">
      <p:cViewPr varScale="1">
        <p:scale>
          <a:sx n="65" d="100"/>
          <a:sy n="65" d="100"/>
        </p:scale>
        <p:origin x="612"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9510AFE7-D3E1-456D-B9D9-9FE7A0DA0F6D}" type="datetimeFigureOut">
              <a:rPr lang="en-GB" smtClean="0"/>
              <a:t>05/05/2018</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829297DB-8E9D-42AD-9088-ECAC59835608}" type="slidenum">
              <a:rPr lang="en-GB" smtClean="0"/>
              <a:t>‹#›</a:t>
            </a:fld>
            <a:endParaRPr lang="en-GB"/>
          </a:p>
        </p:txBody>
      </p:sp>
    </p:spTree>
    <p:extLst>
      <p:ext uri="{BB962C8B-B14F-4D97-AF65-F5344CB8AC3E}">
        <p14:creationId xmlns:p14="http://schemas.microsoft.com/office/powerpoint/2010/main" val="13767984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111" tIns="45555" rIns="91111" bIns="45555"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111" tIns="45555" rIns="91111" bIns="45555" rtlCol="0"/>
          <a:lstStyle>
            <a:lvl1pPr algn="r">
              <a:defRPr sz="1200"/>
            </a:lvl1pPr>
          </a:lstStyle>
          <a:p>
            <a:fld id="{9F4DE545-5B86-4F60-91A0-E0D6BBD84425}" type="datetimeFigureOut">
              <a:rPr lang="en-GB" smtClean="0"/>
              <a:t>05/05/2018</a:t>
            </a:fld>
            <a:endParaRPr lang="en-GB"/>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111" tIns="45555" rIns="91111" bIns="45555" rtlCol="0" anchor="ctr"/>
          <a:lstStyle/>
          <a:p>
            <a:endParaRPr lang="en-GB"/>
          </a:p>
        </p:txBody>
      </p:sp>
      <p:sp>
        <p:nvSpPr>
          <p:cNvPr id="5" name="Notes Placeholder 4"/>
          <p:cNvSpPr>
            <a:spLocks noGrp="1"/>
          </p:cNvSpPr>
          <p:nvPr>
            <p:ph type="body" sz="quarter" idx="3"/>
          </p:nvPr>
        </p:nvSpPr>
        <p:spPr>
          <a:xfrm>
            <a:off x="679768" y="4777195"/>
            <a:ext cx="5438140" cy="3908613"/>
          </a:xfrm>
          <a:prstGeom prst="rect">
            <a:avLst/>
          </a:prstGeom>
        </p:spPr>
        <p:txBody>
          <a:bodyPr vert="horz" lIns="91111" tIns="45555" rIns="91111" bIns="4555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111" tIns="45555" rIns="91111" bIns="45555"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111" tIns="45555" rIns="91111" bIns="45555" rtlCol="0" anchor="b"/>
          <a:lstStyle>
            <a:lvl1pPr algn="r">
              <a:defRPr sz="1200"/>
            </a:lvl1pPr>
          </a:lstStyle>
          <a:p>
            <a:fld id="{CB14B820-B188-4C4C-B5D3-32BB808A7731}" type="slidenum">
              <a:rPr lang="en-GB" smtClean="0"/>
              <a:t>‹#›</a:t>
            </a:fld>
            <a:endParaRPr lang="en-GB"/>
          </a:p>
        </p:txBody>
      </p:sp>
    </p:spTree>
    <p:extLst>
      <p:ext uri="{BB962C8B-B14F-4D97-AF65-F5344CB8AC3E}">
        <p14:creationId xmlns:p14="http://schemas.microsoft.com/office/powerpoint/2010/main" val="1008813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Arial" charset="0"/>
              <a:cs typeface="Arial" charset="0"/>
            </a:endParaRPr>
          </a:p>
        </p:txBody>
      </p:sp>
      <p:sp>
        <p:nvSpPr>
          <p:cNvPr id="4" name="Slide Number Placeholder 3"/>
          <p:cNvSpPr>
            <a:spLocks noGrp="1"/>
          </p:cNvSpPr>
          <p:nvPr>
            <p:ph type="sldNum" sz="quarter" idx="10"/>
          </p:nvPr>
        </p:nvSpPr>
        <p:spPr/>
        <p:txBody>
          <a:bodyPr/>
          <a:lstStyle/>
          <a:p>
            <a:pPr>
              <a:defRPr/>
            </a:pPr>
            <a:fld id="{C37EB8C8-562E-4C90-82EE-98EF6BF70FC5}" type="slidenum">
              <a:rPr lang="en-GB" smtClean="0"/>
              <a:pPr>
                <a:defRPr/>
              </a:pPr>
              <a:t>14</a:t>
            </a:fld>
            <a:endParaRPr lang="en-GB"/>
          </a:p>
        </p:txBody>
      </p:sp>
    </p:spTree>
    <p:extLst>
      <p:ext uri="{BB962C8B-B14F-4D97-AF65-F5344CB8AC3E}">
        <p14:creationId xmlns:p14="http://schemas.microsoft.com/office/powerpoint/2010/main" val="4007076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198C170B-E2B9-441F-B046-B4AF2A898B8A}" type="datetimeFigureOut">
              <a:rPr lang="en-GB" smtClean="0"/>
              <a:t>05/05/2018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4AC157-CD9F-4EFA-B363-057209632270}" type="slidenum">
              <a:rPr lang="en-GB" smtClean="0"/>
              <a:t>‹#›</a:t>
            </a:fld>
            <a:endParaRPr lang="en-GB"/>
          </a:p>
        </p:txBody>
      </p:sp>
    </p:spTree>
    <p:extLst>
      <p:ext uri="{BB962C8B-B14F-4D97-AF65-F5344CB8AC3E}">
        <p14:creationId xmlns:p14="http://schemas.microsoft.com/office/powerpoint/2010/main" val="2855561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8C170B-E2B9-441F-B046-B4AF2A898B8A}" type="datetimeFigureOut">
              <a:rPr lang="en-GB" smtClean="0"/>
              <a:t>05/05/2018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4AC157-CD9F-4EFA-B363-057209632270}" type="slidenum">
              <a:rPr lang="en-GB" smtClean="0"/>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7761" y="145125"/>
            <a:ext cx="1735865" cy="666534"/>
          </a:xfrm>
          <a:prstGeom prst="rect">
            <a:avLst/>
          </a:prstGeom>
        </p:spPr>
      </p:pic>
    </p:spTree>
    <p:extLst>
      <p:ext uri="{BB962C8B-B14F-4D97-AF65-F5344CB8AC3E}">
        <p14:creationId xmlns:p14="http://schemas.microsoft.com/office/powerpoint/2010/main" val="35654841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98C170B-E2B9-441F-B046-B4AF2A898B8A}" type="datetimeFigureOut">
              <a:rPr lang="en-GB" smtClean="0"/>
              <a:t>05/05/2018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4AC157-CD9F-4EFA-B363-057209632270}" type="slidenum">
              <a:rPr lang="en-GB" smtClean="0"/>
              <a:t>‹#›</a:t>
            </a:fld>
            <a:endParaRPr lang="en-GB"/>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7761" y="145125"/>
            <a:ext cx="1735865" cy="666534"/>
          </a:xfrm>
          <a:prstGeom prst="rect">
            <a:avLst/>
          </a:prstGeom>
        </p:spPr>
      </p:pic>
    </p:spTree>
    <p:extLst>
      <p:ext uri="{BB962C8B-B14F-4D97-AF65-F5344CB8AC3E}">
        <p14:creationId xmlns:p14="http://schemas.microsoft.com/office/powerpoint/2010/main" val="252535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198C170B-E2B9-441F-B046-B4AF2A898B8A}" type="datetimeFigureOut">
              <a:rPr lang="en-GB" smtClean="0"/>
              <a:t>05/05/2018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4AC157-CD9F-4EFA-B363-057209632270}" type="slidenum">
              <a:rPr lang="en-GB" smtClean="0"/>
              <a:t>‹#›</a:t>
            </a:fld>
            <a:endParaRPr lang="en-GB"/>
          </a:p>
        </p:txBody>
      </p:sp>
      <p:pic>
        <p:nvPicPr>
          <p:cNvPr id="7" name="Picture 6">
            <a:extLst>
              <a:ext uri="{FF2B5EF4-FFF2-40B4-BE49-F238E27FC236}">
                <a16:creationId xmlns:a16="http://schemas.microsoft.com/office/drawing/2014/main" id="{2583E08D-8E7E-4658-873A-94BB22532FB4}"/>
              </a:ext>
            </a:extLst>
          </p:cNvPr>
          <p:cNvPicPr>
            <a:picLocks noChangeAspect="1"/>
          </p:cNvPicPr>
          <p:nvPr userDrawn="1"/>
        </p:nvPicPr>
        <p:blipFill>
          <a:blip r:embed="rId2"/>
          <a:stretch>
            <a:fillRect/>
          </a:stretch>
        </p:blipFill>
        <p:spPr>
          <a:xfrm>
            <a:off x="10123714" y="6298857"/>
            <a:ext cx="2068286" cy="559143"/>
          </a:xfrm>
          <a:prstGeom prst="rect">
            <a:avLst/>
          </a:prstGeom>
        </p:spPr>
      </p:pic>
    </p:spTree>
    <p:extLst>
      <p:ext uri="{BB962C8B-B14F-4D97-AF65-F5344CB8AC3E}">
        <p14:creationId xmlns:p14="http://schemas.microsoft.com/office/powerpoint/2010/main" val="61929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8C170B-E2B9-441F-B046-B4AF2A898B8A}" type="datetimeFigureOut">
              <a:rPr lang="en-GB" smtClean="0"/>
              <a:t>05/05/2018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4AC157-CD9F-4EFA-B363-057209632270}" type="slidenum">
              <a:rPr lang="en-GB" smtClean="0"/>
              <a:t>‹#›</a:t>
            </a:fld>
            <a:endParaRPr lang="en-GB"/>
          </a:p>
        </p:txBody>
      </p:sp>
      <p:pic>
        <p:nvPicPr>
          <p:cNvPr id="7" name="Picture 6">
            <a:extLst>
              <a:ext uri="{FF2B5EF4-FFF2-40B4-BE49-F238E27FC236}">
                <a16:creationId xmlns:a16="http://schemas.microsoft.com/office/drawing/2014/main" id="{33F6366E-3434-441C-B394-DDDADC15B53C}"/>
              </a:ext>
            </a:extLst>
          </p:cNvPr>
          <p:cNvPicPr>
            <a:picLocks noChangeAspect="1"/>
          </p:cNvPicPr>
          <p:nvPr userDrawn="1"/>
        </p:nvPicPr>
        <p:blipFill>
          <a:blip r:embed="rId2"/>
          <a:stretch>
            <a:fillRect/>
          </a:stretch>
        </p:blipFill>
        <p:spPr>
          <a:xfrm>
            <a:off x="10123714" y="6298857"/>
            <a:ext cx="2068286" cy="559143"/>
          </a:xfrm>
          <a:prstGeom prst="rect">
            <a:avLst/>
          </a:prstGeom>
        </p:spPr>
      </p:pic>
    </p:spTree>
    <p:extLst>
      <p:ext uri="{BB962C8B-B14F-4D97-AF65-F5344CB8AC3E}">
        <p14:creationId xmlns:p14="http://schemas.microsoft.com/office/powerpoint/2010/main" val="795448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98C170B-E2B9-441F-B046-B4AF2A898B8A}" type="datetimeFigureOut">
              <a:rPr lang="en-GB" smtClean="0"/>
              <a:t>05/05/2018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4AC157-CD9F-4EFA-B363-057209632270}" type="slidenum">
              <a:rPr lang="en-GB" smtClean="0"/>
              <a:t>‹#›</a:t>
            </a:fld>
            <a:endParaRPr lang="en-GB"/>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7761" y="145125"/>
            <a:ext cx="1735865" cy="666534"/>
          </a:xfrm>
          <a:prstGeom prst="rect">
            <a:avLst/>
          </a:prstGeom>
        </p:spPr>
      </p:pic>
      <p:pic>
        <p:nvPicPr>
          <p:cNvPr id="9" name="Picture 8">
            <a:extLst>
              <a:ext uri="{FF2B5EF4-FFF2-40B4-BE49-F238E27FC236}">
                <a16:creationId xmlns:a16="http://schemas.microsoft.com/office/drawing/2014/main" id="{D00955AC-11CF-46BC-977A-70D186643E7F}"/>
              </a:ext>
            </a:extLst>
          </p:cNvPr>
          <p:cNvPicPr>
            <a:picLocks noChangeAspect="1"/>
          </p:cNvPicPr>
          <p:nvPr userDrawn="1"/>
        </p:nvPicPr>
        <p:blipFill>
          <a:blip r:embed="rId3"/>
          <a:stretch>
            <a:fillRect/>
          </a:stretch>
        </p:blipFill>
        <p:spPr>
          <a:xfrm>
            <a:off x="10123714" y="6298857"/>
            <a:ext cx="2068286" cy="559143"/>
          </a:xfrm>
          <a:prstGeom prst="rect">
            <a:avLst/>
          </a:prstGeom>
        </p:spPr>
      </p:pic>
    </p:spTree>
    <p:extLst>
      <p:ext uri="{BB962C8B-B14F-4D97-AF65-F5344CB8AC3E}">
        <p14:creationId xmlns:p14="http://schemas.microsoft.com/office/powerpoint/2010/main" val="348648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98C170B-E2B9-441F-B046-B4AF2A898B8A}" type="datetimeFigureOut">
              <a:rPr lang="en-GB" smtClean="0"/>
              <a:t>05/05/2018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4AC157-CD9F-4EFA-B363-057209632270}" type="slidenum">
              <a:rPr lang="en-GB" smtClean="0"/>
              <a:t>‹#›</a:t>
            </a:fld>
            <a:endParaRPr lang="en-GB"/>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7761" y="145125"/>
            <a:ext cx="1735865" cy="666534"/>
          </a:xfrm>
          <a:prstGeom prst="rect">
            <a:avLst/>
          </a:prstGeom>
        </p:spPr>
      </p:pic>
      <p:pic>
        <p:nvPicPr>
          <p:cNvPr id="11" name="Picture 10">
            <a:extLst>
              <a:ext uri="{FF2B5EF4-FFF2-40B4-BE49-F238E27FC236}">
                <a16:creationId xmlns:a16="http://schemas.microsoft.com/office/drawing/2014/main" id="{2FB975CE-0472-41BD-8BF5-1B1F3F9DC9F8}"/>
              </a:ext>
            </a:extLst>
          </p:cNvPr>
          <p:cNvPicPr>
            <a:picLocks noChangeAspect="1"/>
          </p:cNvPicPr>
          <p:nvPr userDrawn="1"/>
        </p:nvPicPr>
        <p:blipFill>
          <a:blip r:embed="rId3"/>
          <a:stretch>
            <a:fillRect/>
          </a:stretch>
        </p:blipFill>
        <p:spPr>
          <a:xfrm>
            <a:off x="10123714" y="6298857"/>
            <a:ext cx="2068286" cy="559143"/>
          </a:xfrm>
          <a:prstGeom prst="rect">
            <a:avLst/>
          </a:prstGeom>
        </p:spPr>
      </p:pic>
    </p:spTree>
    <p:extLst>
      <p:ext uri="{BB962C8B-B14F-4D97-AF65-F5344CB8AC3E}">
        <p14:creationId xmlns:p14="http://schemas.microsoft.com/office/powerpoint/2010/main" val="3604536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98C170B-E2B9-441F-B046-B4AF2A898B8A}" type="datetimeFigureOut">
              <a:rPr lang="en-GB" smtClean="0"/>
              <a:t>05/05/2018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4AC157-CD9F-4EFA-B363-057209632270}" type="slidenum">
              <a:rPr lang="en-GB" smtClean="0"/>
              <a:t>‹#›</a:t>
            </a:fld>
            <a:endParaRPr lang="en-GB"/>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7761" y="145125"/>
            <a:ext cx="1735865" cy="666534"/>
          </a:xfrm>
          <a:prstGeom prst="rect">
            <a:avLst/>
          </a:prstGeom>
        </p:spPr>
      </p:pic>
      <p:pic>
        <p:nvPicPr>
          <p:cNvPr id="7" name="Picture 6">
            <a:extLst>
              <a:ext uri="{FF2B5EF4-FFF2-40B4-BE49-F238E27FC236}">
                <a16:creationId xmlns:a16="http://schemas.microsoft.com/office/drawing/2014/main" id="{4F0DD1E9-79A5-44F1-83F6-637CCFACEB40}"/>
              </a:ext>
            </a:extLst>
          </p:cNvPr>
          <p:cNvPicPr>
            <a:picLocks noChangeAspect="1"/>
          </p:cNvPicPr>
          <p:nvPr userDrawn="1"/>
        </p:nvPicPr>
        <p:blipFill>
          <a:blip r:embed="rId3"/>
          <a:stretch>
            <a:fillRect/>
          </a:stretch>
        </p:blipFill>
        <p:spPr>
          <a:xfrm>
            <a:off x="10123714" y="6298857"/>
            <a:ext cx="2068286" cy="559143"/>
          </a:xfrm>
          <a:prstGeom prst="rect">
            <a:avLst/>
          </a:prstGeom>
        </p:spPr>
      </p:pic>
    </p:spTree>
    <p:extLst>
      <p:ext uri="{BB962C8B-B14F-4D97-AF65-F5344CB8AC3E}">
        <p14:creationId xmlns:p14="http://schemas.microsoft.com/office/powerpoint/2010/main" val="3350838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8C170B-E2B9-441F-B046-B4AF2A898B8A}" type="datetimeFigureOut">
              <a:rPr lang="en-GB" smtClean="0"/>
              <a:t>05/05/2018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4AC157-CD9F-4EFA-B363-057209632270}" type="slidenum">
              <a:rPr lang="en-GB" smtClean="0"/>
              <a:t>‹#›</a:t>
            </a:fld>
            <a:endParaRPr lang="en-GB"/>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7761" y="145125"/>
            <a:ext cx="1735865" cy="666534"/>
          </a:xfrm>
          <a:prstGeom prst="rect">
            <a:avLst/>
          </a:prstGeom>
        </p:spPr>
      </p:pic>
      <p:pic>
        <p:nvPicPr>
          <p:cNvPr id="6" name="Picture 5">
            <a:extLst>
              <a:ext uri="{FF2B5EF4-FFF2-40B4-BE49-F238E27FC236}">
                <a16:creationId xmlns:a16="http://schemas.microsoft.com/office/drawing/2014/main" id="{60FD1086-F52E-4FCB-972F-E75522230DE3}"/>
              </a:ext>
            </a:extLst>
          </p:cNvPr>
          <p:cNvPicPr>
            <a:picLocks noChangeAspect="1"/>
          </p:cNvPicPr>
          <p:nvPr userDrawn="1"/>
        </p:nvPicPr>
        <p:blipFill>
          <a:blip r:embed="rId3"/>
          <a:stretch>
            <a:fillRect/>
          </a:stretch>
        </p:blipFill>
        <p:spPr>
          <a:xfrm>
            <a:off x="10123714" y="6298857"/>
            <a:ext cx="2068286" cy="559143"/>
          </a:xfrm>
          <a:prstGeom prst="rect">
            <a:avLst/>
          </a:prstGeom>
        </p:spPr>
      </p:pic>
    </p:spTree>
    <p:extLst>
      <p:ext uri="{BB962C8B-B14F-4D97-AF65-F5344CB8AC3E}">
        <p14:creationId xmlns:p14="http://schemas.microsoft.com/office/powerpoint/2010/main" val="2873199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8C170B-E2B9-441F-B046-B4AF2A898B8A}" type="datetimeFigureOut">
              <a:rPr lang="en-GB" smtClean="0"/>
              <a:t>05/05/2018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4AC157-CD9F-4EFA-B363-057209632270}" type="slidenum">
              <a:rPr lang="en-GB" smtClean="0"/>
              <a:t>‹#›</a:t>
            </a:fld>
            <a:endParaRPr lang="en-GB"/>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7761" y="145125"/>
            <a:ext cx="1735865" cy="666534"/>
          </a:xfrm>
          <a:prstGeom prst="rect">
            <a:avLst/>
          </a:prstGeom>
        </p:spPr>
      </p:pic>
    </p:spTree>
    <p:extLst>
      <p:ext uri="{BB962C8B-B14F-4D97-AF65-F5344CB8AC3E}">
        <p14:creationId xmlns:p14="http://schemas.microsoft.com/office/powerpoint/2010/main" val="2840371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8C170B-E2B9-441F-B046-B4AF2A898B8A}" type="datetimeFigureOut">
              <a:rPr lang="en-GB" smtClean="0"/>
              <a:t>05/05/2018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4AC157-CD9F-4EFA-B363-057209632270}" type="slidenum">
              <a:rPr lang="en-GB" smtClean="0"/>
              <a:t>‹#›</a:t>
            </a:fld>
            <a:endParaRPr lang="en-GB"/>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17761" y="145125"/>
            <a:ext cx="1735865" cy="666534"/>
          </a:xfrm>
          <a:prstGeom prst="rect">
            <a:avLst/>
          </a:prstGeom>
        </p:spPr>
      </p:pic>
    </p:spTree>
    <p:extLst>
      <p:ext uri="{BB962C8B-B14F-4D97-AF65-F5344CB8AC3E}">
        <p14:creationId xmlns:p14="http://schemas.microsoft.com/office/powerpoint/2010/main" val="3327871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8C170B-E2B9-441F-B046-B4AF2A898B8A}" type="datetimeFigureOut">
              <a:rPr lang="en-GB" smtClean="0"/>
              <a:t>05/05/2018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4AC157-CD9F-4EFA-B363-057209632270}" type="slidenum">
              <a:rPr lang="en-GB" smtClean="0"/>
              <a:t>‹#›</a:t>
            </a:fld>
            <a:endParaRPr lang="en-GB"/>
          </a:p>
        </p:txBody>
      </p:sp>
    </p:spTree>
    <p:extLst>
      <p:ext uri="{BB962C8B-B14F-4D97-AF65-F5344CB8AC3E}">
        <p14:creationId xmlns:p14="http://schemas.microsoft.com/office/powerpoint/2010/main" val="13952087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5448" y="726868"/>
            <a:ext cx="11090030" cy="1192817"/>
          </a:xfrm>
        </p:spPr>
        <p:txBody>
          <a:bodyPr>
            <a:noAutofit/>
          </a:bodyPr>
          <a:lstStyle/>
          <a:p>
            <a:r>
              <a:rPr lang="en-GB" sz="4800" dirty="0">
                <a:latin typeface="+mn-lt"/>
                <a:cs typeface="Arial" panose="020B0604020202020204" pitchFamily="34" charset="0"/>
              </a:rPr>
              <a:t>Not just homes - smoke-free prisons</a:t>
            </a:r>
          </a:p>
        </p:txBody>
      </p:sp>
      <p:sp>
        <p:nvSpPr>
          <p:cNvPr id="3" name="Rectangle 2"/>
          <p:cNvSpPr/>
          <p:nvPr/>
        </p:nvSpPr>
        <p:spPr>
          <a:xfrm>
            <a:off x="3332113" y="4765798"/>
            <a:ext cx="6096000" cy="1495794"/>
          </a:xfrm>
          <a:prstGeom prst="rect">
            <a:avLst/>
          </a:prstGeom>
        </p:spPr>
        <p:txBody>
          <a:bodyPr>
            <a:spAutoFit/>
          </a:bodyPr>
          <a:lstStyle/>
          <a:p>
            <a:pPr marL="171450" indent="-171450">
              <a:lnSpc>
                <a:spcPct val="80000"/>
              </a:lnSpc>
            </a:pPr>
            <a:r>
              <a:rPr lang="en-US" sz="2400" b="1" dirty="0"/>
              <a:t>Sean Semple</a:t>
            </a:r>
          </a:p>
          <a:p>
            <a:pPr>
              <a:lnSpc>
                <a:spcPct val="80000"/>
              </a:lnSpc>
            </a:pPr>
            <a:r>
              <a:rPr lang="en-US" dirty="0"/>
              <a:t>Associate Professor</a:t>
            </a:r>
          </a:p>
          <a:p>
            <a:pPr>
              <a:lnSpc>
                <a:spcPct val="80000"/>
              </a:lnSpc>
            </a:pPr>
            <a:r>
              <a:rPr lang="en-US" dirty="0"/>
              <a:t>Institute for Social Marketing</a:t>
            </a:r>
          </a:p>
          <a:p>
            <a:pPr>
              <a:lnSpc>
                <a:spcPct val="80000"/>
              </a:lnSpc>
            </a:pPr>
            <a:r>
              <a:rPr lang="en-US" dirty="0"/>
              <a:t>Faculty of Health Sciences and Sport</a:t>
            </a:r>
          </a:p>
          <a:p>
            <a:pPr>
              <a:lnSpc>
                <a:spcPct val="80000"/>
              </a:lnSpc>
            </a:pPr>
            <a:r>
              <a:rPr lang="en-US" dirty="0"/>
              <a:t>University of Stirling</a:t>
            </a:r>
          </a:p>
          <a:p>
            <a:pPr marL="171450" indent="-171450">
              <a:lnSpc>
                <a:spcPct val="80000"/>
              </a:lnSpc>
            </a:pPr>
            <a:r>
              <a:rPr lang="en-US" dirty="0"/>
              <a:t>sean.semple@stir.ac.uk</a:t>
            </a:r>
            <a:endParaRPr lang="en-GB" dirty="0"/>
          </a:p>
        </p:txBody>
      </p:sp>
      <p:pic>
        <p:nvPicPr>
          <p:cNvPr id="6" name="Picture 5">
            <a:extLst>
              <a:ext uri="{FF2B5EF4-FFF2-40B4-BE49-F238E27FC236}">
                <a16:creationId xmlns:a16="http://schemas.microsoft.com/office/drawing/2014/main" id="{22C64BCC-C356-49C6-897E-2B669183224C}"/>
              </a:ext>
            </a:extLst>
          </p:cNvPr>
          <p:cNvPicPr>
            <a:picLocks noChangeAspect="1"/>
          </p:cNvPicPr>
          <p:nvPr/>
        </p:nvPicPr>
        <p:blipFill>
          <a:blip r:embed="rId2"/>
          <a:stretch>
            <a:fillRect/>
          </a:stretch>
        </p:blipFill>
        <p:spPr>
          <a:xfrm>
            <a:off x="3332113" y="2253403"/>
            <a:ext cx="5236700" cy="2178677"/>
          </a:xfrm>
          <a:prstGeom prst="rect">
            <a:avLst/>
          </a:prstGeom>
        </p:spPr>
      </p:pic>
    </p:spTree>
    <p:extLst>
      <p:ext uri="{BB962C8B-B14F-4D97-AF65-F5344CB8AC3E}">
        <p14:creationId xmlns:p14="http://schemas.microsoft.com/office/powerpoint/2010/main" val="3790827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624417" y="549275"/>
            <a:ext cx="10972800" cy="668338"/>
          </a:xfrm>
        </p:spPr>
        <p:txBody>
          <a:bodyPr>
            <a:normAutofit/>
          </a:bodyPr>
          <a:lstStyle/>
          <a:p>
            <a:pPr eaLnBrk="1" hangingPunct="1"/>
            <a:r>
              <a:rPr lang="en-GB" sz="2800" b="1" dirty="0"/>
              <a:t>Mobile PM</a:t>
            </a:r>
            <a:r>
              <a:rPr lang="en-GB" sz="2800" b="1" baseline="-25000" dirty="0"/>
              <a:t>2.5</a:t>
            </a:r>
            <a:r>
              <a:rPr lang="en-GB" sz="2800" b="1" dirty="0"/>
              <a:t> data - example</a:t>
            </a:r>
          </a:p>
        </p:txBody>
      </p:sp>
      <p:sp>
        <p:nvSpPr>
          <p:cNvPr id="1028" name="Rectangle 3"/>
          <p:cNvSpPr>
            <a:spLocks noGrp="1" noChangeArrowheads="1"/>
          </p:cNvSpPr>
          <p:nvPr>
            <p:ph type="body" idx="1"/>
          </p:nvPr>
        </p:nvSpPr>
        <p:spPr>
          <a:xfrm>
            <a:off x="719403" y="5157192"/>
            <a:ext cx="10273141" cy="1152128"/>
          </a:xfrm>
        </p:spPr>
        <p:txBody>
          <a:bodyPr/>
          <a:lstStyle/>
          <a:p>
            <a:pPr lvl="0"/>
            <a:r>
              <a:rPr lang="en-GB" sz="2000" dirty="0"/>
              <a:t>Using 12 prisons where contemporaneous data exist</a:t>
            </a:r>
          </a:p>
          <a:p>
            <a:pPr lvl="0"/>
            <a:r>
              <a:rPr lang="en-GB" sz="2000" dirty="0"/>
              <a:t>Indicates that PM is a very good proxy for SHS</a:t>
            </a:r>
          </a:p>
          <a:p>
            <a:pPr lvl="0"/>
            <a:endParaRPr lang="en-GB" sz="2000" dirty="0"/>
          </a:p>
          <a:p>
            <a:pPr lvl="0"/>
            <a:endParaRPr lang="en-GB" sz="2000" dirty="0"/>
          </a:p>
          <a:p>
            <a:pPr eaLnBrk="1" hangingPunct="1">
              <a:lnSpc>
                <a:spcPct val="80000"/>
              </a:lnSpc>
            </a:pPr>
            <a:endParaRPr lang="en-GB" sz="2000"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718" y="1366296"/>
            <a:ext cx="10121630" cy="496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190009" y="1662545"/>
            <a:ext cx="4696691" cy="2585323"/>
          </a:xfrm>
          <a:prstGeom prst="rect">
            <a:avLst/>
          </a:prstGeom>
          <a:solidFill>
            <a:schemeClr val="accent1">
              <a:lumMod val="40000"/>
              <a:lumOff val="60000"/>
            </a:schemeClr>
          </a:solidFill>
        </p:spPr>
        <p:txBody>
          <a:bodyPr wrap="square" rtlCol="0">
            <a:spAutoFit/>
          </a:bodyPr>
          <a:lstStyle/>
          <a:p>
            <a:r>
              <a:rPr lang="en-GB" b="1" dirty="0"/>
              <a:t>D hall -section D south Lower (high dependency unit) - Recreation Period.</a:t>
            </a:r>
            <a:r>
              <a:rPr lang="en-GB" dirty="0"/>
              <a:t> Situated in the main landing atrium area during a recreation period.</a:t>
            </a:r>
          </a:p>
          <a:p>
            <a:r>
              <a:rPr lang="en-GB" dirty="0"/>
              <a:t>It has capacity for 51 and there was 46 prisoners located in the unit at the time of testing, 14 were out on recreation in the atrium area and the remainder were locked in their cells, no one is allowed to smoke with their cell door open. Only 2 of the 46 prisoners are non-smokers.</a:t>
            </a:r>
          </a:p>
        </p:txBody>
      </p:sp>
      <p:cxnSp>
        <p:nvCxnSpPr>
          <p:cNvPr id="4" name="Straight Arrow Connector 3"/>
          <p:cNvCxnSpPr/>
          <p:nvPr/>
        </p:nvCxnSpPr>
        <p:spPr>
          <a:xfrm flipH="1">
            <a:off x="4416136" y="4247868"/>
            <a:ext cx="415637" cy="251396"/>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2296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624417" y="549275"/>
            <a:ext cx="10972800" cy="668338"/>
          </a:xfrm>
        </p:spPr>
        <p:txBody>
          <a:bodyPr>
            <a:normAutofit/>
          </a:bodyPr>
          <a:lstStyle/>
          <a:p>
            <a:pPr eaLnBrk="1" hangingPunct="1"/>
            <a:r>
              <a:rPr lang="en-GB" sz="2800" b="1" dirty="0"/>
              <a:t>Mobile PM</a:t>
            </a:r>
            <a:r>
              <a:rPr lang="en-GB" sz="2800" b="1" baseline="-25000" dirty="0"/>
              <a:t>2.5</a:t>
            </a:r>
            <a:r>
              <a:rPr lang="en-GB" sz="2800" b="1" dirty="0"/>
              <a:t> data - example</a:t>
            </a:r>
          </a:p>
        </p:txBody>
      </p:sp>
      <p:sp>
        <p:nvSpPr>
          <p:cNvPr id="1028" name="Rectangle 3"/>
          <p:cNvSpPr>
            <a:spLocks noGrp="1" noChangeArrowheads="1"/>
          </p:cNvSpPr>
          <p:nvPr>
            <p:ph type="body" idx="1"/>
          </p:nvPr>
        </p:nvSpPr>
        <p:spPr>
          <a:xfrm>
            <a:off x="719403" y="5157192"/>
            <a:ext cx="10273141" cy="1152128"/>
          </a:xfrm>
        </p:spPr>
        <p:txBody>
          <a:bodyPr/>
          <a:lstStyle/>
          <a:p>
            <a:pPr lvl="0"/>
            <a:r>
              <a:rPr lang="en-GB" sz="2000" dirty="0"/>
              <a:t>Using 12 prisons where contemporaneous data exist</a:t>
            </a:r>
          </a:p>
          <a:p>
            <a:pPr lvl="0"/>
            <a:r>
              <a:rPr lang="en-GB" sz="2000" dirty="0"/>
              <a:t>Indicates that PM is a very good proxy for SHS</a:t>
            </a:r>
          </a:p>
          <a:p>
            <a:pPr lvl="0"/>
            <a:endParaRPr lang="en-GB" sz="2000" dirty="0"/>
          </a:p>
          <a:p>
            <a:pPr lvl="0"/>
            <a:endParaRPr lang="en-GB" sz="2000" dirty="0"/>
          </a:p>
          <a:p>
            <a:pPr eaLnBrk="1" hangingPunct="1">
              <a:lnSpc>
                <a:spcPct val="80000"/>
              </a:lnSpc>
            </a:pPr>
            <a:endParaRPr lang="en-GB" sz="2000"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718" y="1366297"/>
            <a:ext cx="10138736" cy="4970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44546" y="1513096"/>
            <a:ext cx="4241100" cy="2031325"/>
          </a:xfrm>
          <a:prstGeom prst="rect">
            <a:avLst/>
          </a:prstGeom>
          <a:solidFill>
            <a:schemeClr val="accent1">
              <a:lumMod val="40000"/>
              <a:lumOff val="60000"/>
            </a:schemeClr>
          </a:solidFill>
        </p:spPr>
        <p:txBody>
          <a:bodyPr wrap="square" rtlCol="0">
            <a:spAutoFit/>
          </a:bodyPr>
          <a:lstStyle/>
          <a:p>
            <a:r>
              <a:rPr lang="en-GB" b="1" dirty="0"/>
              <a:t>A hall – Daily cell security checks. </a:t>
            </a:r>
            <a:r>
              <a:rPr lang="en-GB" dirty="0"/>
              <a:t>Cell security checks are carried out daily by all Officers, they involve spending around 1-2 minutes checking the security and fabric of each cell individually, whilst the occupants are there or not.</a:t>
            </a:r>
          </a:p>
          <a:p>
            <a:r>
              <a:rPr lang="en-GB" dirty="0"/>
              <a:t>We checked 34 of cells in 30 minutes.</a:t>
            </a:r>
          </a:p>
        </p:txBody>
      </p:sp>
      <p:cxnSp>
        <p:nvCxnSpPr>
          <p:cNvPr id="4" name="Straight Arrow Connector 3"/>
          <p:cNvCxnSpPr/>
          <p:nvPr/>
        </p:nvCxnSpPr>
        <p:spPr>
          <a:xfrm>
            <a:off x="5126670" y="3544421"/>
            <a:ext cx="1171099" cy="40139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3631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E20B0-A436-4ADF-AAB4-FA0C072CF378}"/>
              </a:ext>
            </a:extLst>
          </p:cNvPr>
          <p:cNvSpPr>
            <a:spLocks noGrp="1"/>
          </p:cNvSpPr>
          <p:nvPr>
            <p:ph type="title"/>
          </p:nvPr>
        </p:nvSpPr>
        <p:spPr>
          <a:xfrm>
            <a:off x="703943" y="0"/>
            <a:ext cx="10515600" cy="1325563"/>
          </a:xfrm>
        </p:spPr>
        <p:txBody>
          <a:bodyPr>
            <a:normAutofit/>
          </a:bodyPr>
          <a:lstStyle/>
          <a:p>
            <a:r>
              <a:rPr lang="en-GB" sz="2800" b="1" dirty="0"/>
              <a:t>SHS levels in smoking cell</a:t>
            </a:r>
          </a:p>
        </p:txBody>
      </p:sp>
      <p:pic>
        <p:nvPicPr>
          <p:cNvPr id="4" name="Picture 3">
            <a:extLst>
              <a:ext uri="{FF2B5EF4-FFF2-40B4-BE49-F238E27FC236}">
                <a16:creationId xmlns:a16="http://schemas.microsoft.com/office/drawing/2014/main" id="{DD8C0165-00E4-40A9-BC20-21D90CF703F7}"/>
              </a:ext>
            </a:extLst>
          </p:cNvPr>
          <p:cNvPicPr>
            <a:picLocks noChangeAspect="1"/>
          </p:cNvPicPr>
          <p:nvPr/>
        </p:nvPicPr>
        <p:blipFill>
          <a:blip r:embed="rId2"/>
          <a:stretch>
            <a:fillRect/>
          </a:stretch>
        </p:blipFill>
        <p:spPr>
          <a:xfrm>
            <a:off x="972457" y="1163272"/>
            <a:ext cx="9117466" cy="5694728"/>
          </a:xfrm>
          <a:prstGeom prst="rect">
            <a:avLst/>
          </a:prstGeom>
        </p:spPr>
      </p:pic>
    </p:spTree>
    <p:extLst>
      <p:ext uri="{BB962C8B-B14F-4D97-AF65-F5344CB8AC3E}">
        <p14:creationId xmlns:p14="http://schemas.microsoft.com/office/powerpoint/2010/main" val="3478266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E20B0-A436-4ADF-AAB4-FA0C072CF378}"/>
              </a:ext>
            </a:extLst>
          </p:cNvPr>
          <p:cNvSpPr>
            <a:spLocks noGrp="1"/>
          </p:cNvSpPr>
          <p:nvPr>
            <p:ph type="title"/>
          </p:nvPr>
        </p:nvSpPr>
        <p:spPr>
          <a:xfrm>
            <a:off x="420914" y="0"/>
            <a:ext cx="10798629" cy="856343"/>
          </a:xfrm>
        </p:spPr>
        <p:txBody>
          <a:bodyPr>
            <a:normAutofit/>
          </a:bodyPr>
          <a:lstStyle/>
          <a:p>
            <a:r>
              <a:rPr lang="en-GB" sz="2800" b="1" dirty="0"/>
              <a:t>SHS levels in smoking and non-smoking cells (England &amp; Wales)</a:t>
            </a:r>
          </a:p>
        </p:txBody>
      </p:sp>
      <p:pic>
        <p:nvPicPr>
          <p:cNvPr id="3" name="Picture 2">
            <a:extLst>
              <a:ext uri="{FF2B5EF4-FFF2-40B4-BE49-F238E27FC236}">
                <a16:creationId xmlns:a16="http://schemas.microsoft.com/office/drawing/2014/main" id="{8FF01D14-F382-449C-B108-F0C30728B780}"/>
              </a:ext>
            </a:extLst>
          </p:cNvPr>
          <p:cNvPicPr>
            <a:picLocks noChangeAspect="1"/>
          </p:cNvPicPr>
          <p:nvPr/>
        </p:nvPicPr>
        <p:blipFill>
          <a:blip r:embed="rId2"/>
          <a:stretch>
            <a:fillRect/>
          </a:stretch>
        </p:blipFill>
        <p:spPr>
          <a:xfrm>
            <a:off x="2293258" y="725291"/>
            <a:ext cx="6998380" cy="6132709"/>
          </a:xfrm>
          <a:prstGeom prst="rect">
            <a:avLst/>
          </a:prstGeom>
        </p:spPr>
      </p:pic>
    </p:spTree>
    <p:extLst>
      <p:ext uri="{BB962C8B-B14F-4D97-AF65-F5344CB8AC3E}">
        <p14:creationId xmlns:p14="http://schemas.microsoft.com/office/powerpoint/2010/main" val="2355840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a:t>Acknowledgments</a:t>
            </a:r>
          </a:p>
        </p:txBody>
      </p:sp>
      <p:sp>
        <p:nvSpPr>
          <p:cNvPr id="3" name="Content Placeholder 2"/>
          <p:cNvSpPr>
            <a:spLocks noGrp="1"/>
          </p:cNvSpPr>
          <p:nvPr>
            <p:ph idx="1"/>
          </p:nvPr>
        </p:nvSpPr>
        <p:spPr>
          <a:xfrm>
            <a:off x="571500" y="1558636"/>
            <a:ext cx="11409218" cy="4618327"/>
          </a:xfrm>
        </p:spPr>
        <p:txBody>
          <a:bodyPr>
            <a:normAutofit fontScale="92500" lnSpcReduction="20000"/>
          </a:bodyPr>
          <a:lstStyle/>
          <a:p>
            <a:r>
              <a:rPr lang="en-GB" dirty="0"/>
              <a:t>All staff at the Scottish Prison Service and in HMP Kilmarnock and HMP </a:t>
            </a:r>
            <a:r>
              <a:rPr lang="en-GB" dirty="0" err="1"/>
              <a:t>Addiewell</a:t>
            </a:r>
            <a:r>
              <a:rPr lang="en-GB" dirty="0"/>
              <a:t> who assisted with this study</a:t>
            </a:r>
          </a:p>
          <a:p>
            <a:r>
              <a:rPr lang="en-GB" dirty="0"/>
              <a:t>David Walker, Ruaraidh Dobson and Mrs Flora Buthlay for their help with data collection and retrieval of instruments from prisons</a:t>
            </a:r>
          </a:p>
          <a:p>
            <a:r>
              <a:rPr lang="en-GB" dirty="0"/>
              <a:t>Co-authors of this work: Prof Kate Hunt, Dr Helen Sweeting, Dr Rachel O’Donnell, Dr Greig Logan, Dr Evangelia Demou.</a:t>
            </a:r>
          </a:p>
          <a:p>
            <a:r>
              <a:rPr lang="en-GB" dirty="0"/>
              <a:t>Co-investigators in the TIPs research team to the overall design of the TIPs study (Professor Linda Bauld, Dr Kathleen Boyd, Dr Philip </a:t>
            </a:r>
            <a:r>
              <a:rPr lang="en-GB" dirty="0" err="1"/>
              <a:t>Conaglen</a:t>
            </a:r>
            <a:r>
              <a:rPr lang="en-GB" dirty="0"/>
              <a:t>, Dr Peter Craig, Douglas Eadie, Professor Alastair Leyland, Professor Jill Pell)</a:t>
            </a:r>
          </a:p>
          <a:p>
            <a:r>
              <a:rPr lang="en-GB" dirty="0"/>
              <a:t>Funded by the National Institute for Health Research Public Health Research Programme (15/55/44). Disclaimer: The views and opinions expressed are those of the authors and do not necessarily reflect those of the Public Health Research Programme, NIHR, NHS or the Department of Health</a:t>
            </a:r>
          </a:p>
          <a:p>
            <a:endParaRPr lang="en-GB" dirty="0"/>
          </a:p>
          <a:p>
            <a:endParaRPr lang="en-GB" dirty="0"/>
          </a:p>
        </p:txBody>
      </p:sp>
    </p:spTree>
    <p:extLst>
      <p:ext uri="{BB962C8B-B14F-4D97-AF65-F5344CB8AC3E}">
        <p14:creationId xmlns:p14="http://schemas.microsoft.com/office/powerpoint/2010/main" val="2992550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335361" y="549275"/>
            <a:ext cx="11713300" cy="668338"/>
          </a:xfrm>
        </p:spPr>
        <p:txBody>
          <a:bodyPr>
            <a:noAutofit/>
          </a:bodyPr>
          <a:lstStyle/>
          <a:p>
            <a:pPr eaLnBrk="1" hangingPunct="1"/>
            <a:r>
              <a:rPr lang="en-GB" sz="2800" b="1" dirty="0"/>
              <a:t>Not just prisons – homes are workplaces too…</a:t>
            </a:r>
          </a:p>
        </p:txBody>
      </p:sp>
      <p:sp>
        <p:nvSpPr>
          <p:cNvPr id="1028" name="Rectangle 3"/>
          <p:cNvSpPr>
            <a:spLocks noGrp="1" noChangeArrowheads="1"/>
          </p:cNvSpPr>
          <p:nvPr>
            <p:ph type="body" idx="1"/>
          </p:nvPr>
        </p:nvSpPr>
        <p:spPr>
          <a:xfrm>
            <a:off x="335360" y="1484784"/>
            <a:ext cx="8434567" cy="4741862"/>
          </a:xfrm>
        </p:spPr>
        <p:txBody>
          <a:bodyPr>
            <a:normAutofit fontScale="92500" lnSpcReduction="10000"/>
          </a:bodyPr>
          <a:lstStyle/>
          <a:p>
            <a:r>
              <a:rPr lang="en-GB" sz="2600" dirty="0"/>
              <a:t>Domiciliary health and care workers (including Home Health Care Professionals or Community Staff) are one of the largest remaining occupational groups that continue to experience frequent and high concentrations of SHS as part of their work activity. </a:t>
            </a:r>
          </a:p>
          <a:p>
            <a:r>
              <a:rPr lang="en-GB" sz="2600" dirty="0"/>
              <a:t>There are over 600,000 workers employed in this sector in the UK, over 2 million in the USA and growing numbers globally carrying out nursing and care tasks that involve entering private residences where smoking is unrestricted by law. </a:t>
            </a:r>
          </a:p>
          <a:p>
            <a:r>
              <a:rPr lang="en-GB" sz="2600" dirty="0"/>
              <a:t>The workforce is predominately female and estimates suggest the number of workers employed in this sector are likely to increase as life expectancy rises and elderly people are cared for within their own home.</a:t>
            </a:r>
          </a:p>
          <a:p>
            <a:r>
              <a:rPr lang="en-GB" sz="2600" dirty="0"/>
              <a:t>Very little is known about the exposure of these workers to SHS</a:t>
            </a:r>
          </a:p>
          <a:p>
            <a:pPr lvl="0"/>
            <a:endParaRPr lang="en-GB" sz="2000" dirty="0"/>
          </a:p>
          <a:p>
            <a:pPr marL="0" indent="0" eaLnBrk="1" hangingPunct="1">
              <a:lnSpc>
                <a:spcPct val="80000"/>
              </a:lnSpc>
              <a:buNone/>
            </a:pPr>
            <a:endParaRPr lang="en-GB" sz="2000" dirty="0"/>
          </a:p>
        </p:txBody>
      </p:sp>
    </p:spTree>
    <p:extLst>
      <p:ext uri="{BB962C8B-B14F-4D97-AF65-F5344CB8AC3E}">
        <p14:creationId xmlns:p14="http://schemas.microsoft.com/office/powerpoint/2010/main" val="1292649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335361" y="549275"/>
            <a:ext cx="11713300" cy="668338"/>
          </a:xfrm>
        </p:spPr>
        <p:txBody>
          <a:bodyPr>
            <a:noAutofit/>
          </a:bodyPr>
          <a:lstStyle/>
          <a:p>
            <a:pPr eaLnBrk="1" hangingPunct="1"/>
            <a:r>
              <a:rPr lang="en-GB" sz="2800" b="1" dirty="0"/>
              <a:t>Tobacco in Prisons Study (TIPs) Air quality data collection</a:t>
            </a:r>
          </a:p>
        </p:txBody>
      </p:sp>
      <p:sp>
        <p:nvSpPr>
          <p:cNvPr id="1028" name="Rectangle 3"/>
          <p:cNvSpPr>
            <a:spLocks noGrp="1" noChangeArrowheads="1"/>
          </p:cNvSpPr>
          <p:nvPr>
            <p:ph type="body" idx="1"/>
          </p:nvPr>
        </p:nvSpPr>
        <p:spPr>
          <a:xfrm>
            <a:off x="335360" y="1484784"/>
            <a:ext cx="8434567" cy="4741862"/>
          </a:xfrm>
        </p:spPr>
        <p:txBody>
          <a:bodyPr>
            <a:normAutofit/>
          </a:bodyPr>
          <a:lstStyle/>
          <a:p>
            <a:pPr lvl="0"/>
            <a:r>
              <a:rPr lang="en-GB" sz="2000" dirty="0"/>
              <a:t>All 15 prisons measured between 30</a:t>
            </a:r>
            <a:r>
              <a:rPr lang="en-GB" sz="2000" baseline="30000" dirty="0"/>
              <a:t>th</a:t>
            </a:r>
            <a:r>
              <a:rPr lang="en-GB" sz="2000" dirty="0"/>
              <a:t> September and 22</a:t>
            </a:r>
            <a:r>
              <a:rPr lang="en-GB" sz="2000" baseline="30000" dirty="0"/>
              <a:t>nd</a:t>
            </a:r>
            <a:r>
              <a:rPr lang="en-GB" sz="2000" dirty="0"/>
              <a:t> November</a:t>
            </a:r>
          </a:p>
          <a:p>
            <a:pPr lvl="0"/>
            <a:r>
              <a:rPr lang="en-GB" sz="2000" dirty="0"/>
              <a:t>Measurement duration mean was 5.9 days (7301-8704 mins)</a:t>
            </a:r>
          </a:p>
          <a:p>
            <a:pPr lvl="0"/>
            <a:r>
              <a:rPr lang="en-GB" sz="2000" dirty="0"/>
              <a:t>Total 128,431 minutes of data on PM</a:t>
            </a:r>
            <a:r>
              <a:rPr lang="en-GB" sz="2000" baseline="-25000" dirty="0"/>
              <a:t>2.5</a:t>
            </a:r>
            <a:r>
              <a:rPr lang="en-GB" sz="2000" dirty="0"/>
              <a:t> concentrations (&gt;2100 hours)</a:t>
            </a:r>
          </a:p>
          <a:p>
            <a:endParaRPr lang="en-GB" sz="2000" dirty="0"/>
          </a:p>
          <a:p>
            <a:r>
              <a:rPr lang="en-GB" sz="2000" dirty="0"/>
              <a:t>Outdoor PM</a:t>
            </a:r>
            <a:r>
              <a:rPr lang="en-GB" sz="2000" baseline="-25000" dirty="0"/>
              <a:t>2.5</a:t>
            </a:r>
            <a:r>
              <a:rPr lang="en-GB" sz="2000" dirty="0"/>
              <a:t> data from nearest local authority outdoor fixed site measurement station to provide adjustment for ambient air pollution</a:t>
            </a:r>
          </a:p>
          <a:p>
            <a:pPr lvl="0"/>
            <a:endParaRPr lang="en-GB" sz="2000" dirty="0"/>
          </a:p>
          <a:p>
            <a:pPr lvl="0"/>
            <a:r>
              <a:rPr lang="en-GB" sz="2000" dirty="0"/>
              <a:t>Mobile/task-based measurements (~30 minutes)</a:t>
            </a:r>
          </a:p>
          <a:p>
            <a:pPr lvl="0"/>
            <a:r>
              <a:rPr lang="en-GB" sz="2000" dirty="0"/>
              <a:t>86 in total (range 2-8) &gt;40 hours of task-based data</a:t>
            </a:r>
          </a:p>
          <a:p>
            <a:pPr lvl="0"/>
            <a:endParaRPr lang="en-GB" sz="2000" dirty="0"/>
          </a:p>
          <a:p>
            <a:pPr lvl="0"/>
            <a:r>
              <a:rPr lang="en-GB" sz="2000" dirty="0"/>
              <a:t>12 prisons had complete contemporaneous data for Dylos (PM</a:t>
            </a:r>
            <a:r>
              <a:rPr lang="en-GB" sz="2000" baseline="-25000" dirty="0"/>
              <a:t>2.5</a:t>
            </a:r>
            <a:r>
              <a:rPr lang="en-GB" sz="2000" dirty="0"/>
              <a:t>) and airborne nicotine </a:t>
            </a:r>
          </a:p>
          <a:p>
            <a:pPr lvl="0"/>
            <a:endParaRPr lang="en-GB" sz="2000" dirty="0"/>
          </a:p>
          <a:p>
            <a:pPr lvl="0"/>
            <a:endParaRPr lang="en-GB" sz="2000" dirty="0"/>
          </a:p>
          <a:p>
            <a:pPr marL="0" indent="0" eaLnBrk="1" hangingPunct="1">
              <a:lnSpc>
                <a:spcPct val="80000"/>
              </a:lnSpc>
              <a:buNone/>
            </a:pPr>
            <a:endParaRPr lang="en-GB"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69927" y="1682486"/>
            <a:ext cx="3273137" cy="3474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25702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335361" y="549275"/>
            <a:ext cx="11713300" cy="668338"/>
          </a:xfrm>
        </p:spPr>
        <p:txBody>
          <a:bodyPr>
            <a:normAutofit/>
          </a:bodyPr>
          <a:lstStyle/>
          <a:p>
            <a:pPr eaLnBrk="1" hangingPunct="1"/>
            <a:r>
              <a:rPr lang="en-GB" sz="2800" b="1" dirty="0"/>
              <a:t>Some comparative PM</a:t>
            </a:r>
            <a:r>
              <a:rPr lang="en-GB" sz="2800" b="1" baseline="-25000" dirty="0"/>
              <a:t>2.5</a:t>
            </a:r>
            <a:r>
              <a:rPr lang="en-GB" sz="2800" b="1" dirty="0"/>
              <a:t> figures</a:t>
            </a:r>
          </a:p>
        </p:txBody>
      </p:sp>
      <p:sp>
        <p:nvSpPr>
          <p:cNvPr id="1028" name="Rectangle 3"/>
          <p:cNvSpPr>
            <a:spLocks noGrp="1" noChangeArrowheads="1"/>
          </p:cNvSpPr>
          <p:nvPr>
            <p:ph type="body" idx="1"/>
          </p:nvPr>
        </p:nvSpPr>
        <p:spPr>
          <a:xfrm>
            <a:off x="239349" y="1484784"/>
            <a:ext cx="11809312" cy="4741862"/>
          </a:xfrm>
        </p:spPr>
        <p:txBody>
          <a:bodyPr>
            <a:normAutofit/>
          </a:bodyPr>
          <a:lstStyle/>
          <a:p>
            <a:pPr lvl="0"/>
            <a:r>
              <a:rPr lang="en-GB" sz="2400" b="1" dirty="0"/>
              <a:t>There is no UK or International Workplace Exposure Limit for SHS</a:t>
            </a:r>
          </a:p>
          <a:p>
            <a:pPr lvl="0"/>
            <a:r>
              <a:rPr lang="en-GB" sz="2400" dirty="0"/>
              <a:t>PM</a:t>
            </a:r>
            <a:r>
              <a:rPr lang="en-GB" sz="2400" baseline="-25000" dirty="0"/>
              <a:t>2.5</a:t>
            </a:r>
            <a:r>
              <a:rPr lang="en-GB" sz="2400" dirty="0"/>
              <a:t> guidance from World Health Organisation (WHO)</a:t>
            </a:r>
          </a:p>
          <a:p>
            <a:pPr lvl="1"/>
            <a:r>
              <a:rPr lang="en-GB" sz="1800" dirty="0"/>
              <a:t>25 </a:t>
            </a:r>
            <a:r>
              <a:rPr lang="en-GB" sz="1800" dirty="0">
                <a:latin typeface="Symbol" panose="05050102010706020507" pitchFamily="18" charset="2"/>
              </a:rPr>
              <a:t>m</a:t>
            </a:r>
            <a:r>
              <a:rPr lang="en-GB" sz="1800" dirty="0"/>
              <a:t>g/m</a:t>
            </a:r>
            <a:r>
              <a:rPr lang="en-GB" sz="1800" baseline="30000" dirty="0"/>
              <a:t>3</a:t>
            </a:r>
            <a:r>
              <a:rPr lang="en-GB" sz="1800" dirty="0"/>
              <a:t> averaged over 24h</a:t>
            </a:r>
          </a:p>
          <a:p>
            <a:pPr lvl="1"/>
            <a:r>
              <a:rPr lang="en-GB" sz="1800" dirty="0"/>
              <a:t>10 </a:t>
            </a:r>
            <a:r>
              <a:rPr lang="en-GB" sz="1800" dirty="0">
                <a:latin typeface="Symbol" panose="05050102010706020507" pitchFamily="18" charset="2"/>
              </a:rPr>
              <a:t>m</a:t>
            </a:r>
            <a:r>
              <a:rPr lang="en-GB" sz="1800" dirty="0"/>
              <a:t>g/m</a:t>
            </a:r>
            <a:r>
              <a:rPr lang="en-GB" sz="1800" baseline="30000" dirty="0"/>
              <a:t>3 </a:t>
            </a:r>
            <a:r>
              <a:rPr lang="en-GB" sz="1800" dirty="0"/>
              <a:t>averaged over a year</a:t>
            </a:r>
          </a:p>
          <a:p>
            <a:pPr lvl="0"/>
            <a:r>
              <a:rPr lang="en-GB" sz="2400" dirty="0"/>
              <a:t>Median from smoke-free homes in Scotland: 3 </a:t>
            </a:r>
            <a:r>
              <a:rPr lang="en-GB" sz="2400" dirty="0">
                <a:latin typeface="Symbol" panose="05050102010706020507" pitchFamily="18" charset="2"/>
              </a:rPr>
              <a:t>m</a:t>
            </a:r>
            <a:r>
              <a:rPr lang="en-GB" sz="2400" dirty="0"/>
              <a:t>g/m</a:t>
            </a:r>
            <a:r>
              <a:rPr lang="en-GB" sz="2400" baseline="30000" dirty="0"/>
              <a:t>3</a:t>
            </a:r>
            <a:endParaRPr lang="en-GB" sz="2400" dirty="0"/>
          </a:p>
          <a:p>
            <a:pPr lvl="0"/>
            <a:r>
              <a:rPr lang="en-GB" sz="2400" dirty="0"/>
              <a:t>Median in smoking homes in Scotland: 31</a:t>
            </a:r>
            <a:r>
              <a:rPr lang="en-GB" sz="2400" dirty="0">
                <a:latin typeface="Symbol" panose="05050102010706020507" pitchFamily="18" charset="2"/>
              </a:rPr>
              <a:t> m</a:t>
            </a:r>
            <a:r>
              <a:rPr lang="en-GB" sz="2400" dirty="0"/>
              <a:t>g/m</a:t>
            </a:r>
            <a:r>
              <a:rPr lang="en-GB" sz="2400" baseline="30000" dirty="0"/>
              <a:t>3 </a:t>
            </a:r>
          </a:p>
          <a:p>
            <a:pPr lvl="0"/>
            <a:r>
              <a:rPr lang="en-GB" sz="2400" dirty="0"/>
              <a:t>Median in pre-ban Scottish bars :246</a:t>
            </a:r>
            <a:r>
              <a:rPr lang="en-GB" sz="2400" dirty="0">
                <a:latin typeface="Symbol" panose="05050102010706020507" pitchFamily="18" charset="2"/>
              </a:rPr>
              <a:t> m</a:t>
            </a:r>
            <a:r>
              <a:rPr lang="en-GB" sz="2400" dirty="0"/>
              <a:t>g/m</a:t>
            </a:r>
            <a:r>
              <a:rPr lang="en-GB" sz="2400" baseline="30000" dirty="0"/>
              <a:t>3</a:t>
            </a:r>
          </a:p>
          <a:p>
            <a:r>
              <a:rPr lang="en-GB" sz="2400" dirty="0"/>
              <a:t>Median outdoor in Scotland: 9</a:t>
            </a:r>
            <a:r>
              <a:rPr lang="en-GB" sz="2400" dirty="0">
                <a:latin typeface="Symbol" panose="05050102010706020507" pitchFamily="18" charset="2"/>
              </a:rPr>
              <a:t> m</a:t>
            </a:r>
            <a:r>
              <a:rPr lang="en-GB" sz="2400" dirty="0"/>
              <a:t>g/m</a:t>
            </a:r>
            <a:r>
              <a:rPr lang="en-GB" sz="2400" baseline="30000" dirty="0"/>
              <a:t>3 </a:t>
            </a:r>
          </a:p>
          <a:p>
            <a:pPr marL="0" indent="0">
              <a:buNone/>
            </a:pPr>
            <a:endParaRPr lang="en-GB" sz="2400" dirty="0"/>
          </a:p>
          <a:p>
            <a:pPr lvl="0"/>
            <a:r>
              <a:rPr lang="en-GB" sz="2400" dirty="0"/>
              <a:t>Median Dylos 6-day across 5 prisons in E&amp;W </a:t>
            </a:r>
            <a:r>
              <a:rPr lang="en-GB" sz="2400" b="1" dirty="0"/>
              <a:t>36</a:t>
            </a:r>
            <a:r>
              <a:rPr lang="en-GB" sz="2400" dirty="0"/>
              <a:t> (range 27-70) </a:t>
            </a:r>
            <a:r>
              <a:rPr lang="en-GB" sz="2400" dirty="0">
                <a:latin typeface="Symbol" panose="05050102010706020507" pitchFamily="18" charset="2"/>
              </a:rPr>
              <a:t>m</a:t>
            </a:r>
            <a:r>
              <a:rPr lang="en-GB" sz="2400" dirty="0"/>
              <a:t>g/m</a:t>
            </a:r>
            <a:r>
              <a:rPr lang="en-GB" sz="2400" baseline="30000" dirty="0"/>
              <a:t>3 </a:t>
            </a:r>
          </a:p>
          <a:p>
            <a:pPr lvl="1"/>
            <a:r>
              <a:rPr lang="en-GB" sz="1800" dirty="0"/>
              <a:t>corrected for outdoor air median becomes 16 (range 13-62) </a:t>
            </a:r>
            <a:r>
              <a:rPr lang="en-GB" sz="1800" dirty="0">
                <a:latin typeface="Symbol" panose="05050102010706020507" pitchFamily="18" charset="2"/>
              </a:rPr>
              <a:t>m</a:t>
            </a:r>
            <a:r>
              <a:rPr lang="en-GB" sz="1800" dirty="0"/>
              <a:t>g/m</a:t>
            </a:r>
            <a:r>
              <a:rPr lang="en-GB" sz="1800" baseline="30000" dirty="0"/>
              <a:t>3 </a:t>
            </a:r>
            <a:endParaRPr lang="en-GB" dirty="0"/>
          </a:p>
          <a:p>
            <a:pPr lvl="0"/>
            <a:endParaRPr lang="en-GB" sz="2000" dirty="0"/>
          </a:p>
        </p:txBody>
      </p:sp>
    </p:spTree>
    <p:extLst>
      <p:ext uri="{BB962C8B-B14F-4D97-AF65-F5344CB8AC3E}">
        <p14:creationId xmlns:p14="http://schemas.microsoft.com/office/powerpoint/2010/main" val="1162959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335361" y="549275"/>
            <a:ext cx="11713300" cy="668338"/>
          </a:xfrm>
        </p:spPr>
        <p:txBody>
          <a:bodyPr>
            <a:normAutofit/>
          </a:bodyPr>
          <a:lstStyle/>
          <a:p>
            <a:r>
              <a:rPr lang="en-GB" sz="2800" b="1" dirty="0"/>
              <a:t>PM</a:t>
            </a:r>
            <a:r>
              <a:rPr lang="en-GB" sz="2800" b="1" baseline="-25000" dirty="0"/>
              <a:t>2.5</a:t>
            </a:r>
            <a:r>
              <a:rPr lang="en-GB" sz="2800" b="1" dirty="0"/>
              <a:t> time plots – HMP Grampian</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318" y="1236518"/>
            <a:ext cx="9971835" cy="497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3"/>
          <p:cNvSpPr txBox="1">
            <a:spLocks noChangeArrowheads="1"/>
          </p:cNvSpPr>
          <p:nvPr/>
        </p:nvSpPr>
        <p:spPr bwMode="auto">
          <a:xfrm>
            <a:off x="2494236" y="1474437"/>
            <a:ext cx="8256917" cy="18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r>
              <a:rPr lang="en-GB" sz="2000" kern="0" dirty="0"/>
              <a:t>Clear diurnal pattern </a:t>
            </a:r>
          </a:p>
          <a:p>
            <a:r>
              <a:rPr lang="en-GB" sz="2000" kern="0" dirty="0"/>
              <a:t>Modern prison</a:t>
            </a:r>
          </a:p>
          <a:p>
            <a:r>
              <a:rPr lang="en-GB" sz="2000" kern="0" dirty="0"/>
              <a:t>‘Median’ prison with values nearest the average for all 15 prisons</a:t>
            </a:r>
          </a:p>
          <a:p>
            <a:endParaRPr lang="en-GB" sz="2000" kern="0" dirty="0"/>
          </a:p>
          <a:p>
            <a:pPr marL="0" indent="0" eaLnBrk="1" hangingPunct="1">
              <a:lnSpc>
                <a:spcPct val="80000"/>
              </a:lnSpc>
              <a:buFont typeface="Wingdings" pitchFamily="2" charset="2"/>
              <a:buNone/>
            </a:pPr>
            <a:endParaRPr lang="en-GB" sz="2000" kern="0" dirty="0"/>
          </a:p>
        </p:txBody>
      </p:sp>
    </p:spTree>
    <p:extLst>
      <p:ext uri="{BB962C8B-B14F-4D97-AF65-F5344CB8AC3E}">
        <p14:creationId xmlns:p14="http://schemas.microsoft.com/office/powerpoint/2010/main" val="3816201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927" y="1381992"/>
            <a:ext cx="9982647" cy="4873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7" name="Rectangle 2"/>
          <p:cNvSpPr>
            <a:spLocks noGrp="1" noChangeArrowheads="1"/>
          </p:cNvSpPr>
          <p:nvPr>
            <p:ph type="title"/>
          </p:nvPr>
        </p:nvSpPr>
        <p:spPr>
          <a:xfrm>
            <a:off x="335361" y="549275"/>
            <a:ext cx="11713300" cy="668338"/>
          </a:xfrm>
        </p:spPr>
        <p:txBody>
          <a:bodyPr>
            <a:normAutofit/>
          </a:bodyPr>
          <a:lstStyle/>
          <a:p>
            <a:r>
              <a:rPr lang="en-GB" sz="2800" b="1" dirty="0"/>
              <a:t>PM</a:t>
            </a:r>
            <a:r>
              <a:rPr lang="en-GB" sz="2800" b="1" baseline="-25000" dirty="0"/>
              <a:t>2.5</a:t>
            </a:r>
            <a:r>
              <a:rPr lang="en-GB" sz="2800" b="1" dirty="0"/>
              <a:t> time plots – HMP </a:t>
            </a:r>
            <a:r>
              <a:rPr lang="en-GB" sz="2800" b="1" dirty="0" err="1"/>
              <a:t>Barlinnie</a:t>
            </a:r>
            <a:endParaRPr lang="en-GB" sz="2800" b="1" dirty="0"/>
          </a:p>
        </p:txBody>
      </p:sp>
      <p:sp>
        <p:nvSpPr>
          <p:cNvPr id="7" name="Rectangle 3"/>
          <p:cNvSpPr txBox="1">
            <a:spLocks noChangeArrowheads="1"/>
          </p:cNvSpPr>
          <p:nvPr/>
        </p:nvSpPr>
        <p:spPr bwMode="auto">
          <a:xfrm>
            <a:off x="4271797" y="1628800"/>
            <a:ext cx="6920747" cy="18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cs typeface="+mn-cs"/>
              </a:defRPr>
            </a:lvl9pPr>
          </a:lstStyle>
          <a:p>
            <a:r>
              <a:rPr lang="en-GB" sz="2000" kern="0" dirty="0"/>
              <a:t>Victorian prison</a:t>
            </a:r>
          </a:p>
          <a:p>
            <a:r>
              <a:rPr lang="en-GB" sz="2000" kern="0" dirty="0"/>
              <a:t>Much higher concentrations extending through night - poorer ventilation</a:t>
            </a:r>
          </a:p>
          <a:p>
            <a:endParaRPr lang="en-GB" sz="2000" kern="0" dirty="0"/>
          </a:p>
          <a:p>
            <a:pPr marL="0" indent="0" eaLnBrk="1" hangingPunct="1">
              <a:lnSpc>
                <a:spcPct val="80000"/>
              </a:lnSpc>
              <a:buFont typeface="Wingdings" pitchFamily="2" charset="2"/>
              <a:buNone/>
            </a:pPr>
            <a:endParaRPr lang="en-GB" sz="2000" kern="0" dirty="0"/>
          </a:p>
        </p:txBody>
      </p:sp>
    </p:spTree>
    <p:extLst>
      <p:ext uri="{BB962C8B-B14F-4D97-AF65-F5344CB8AC3E}">
        <p14:creationId xmlns:p14="http://schemas.microsoft.com/office/powerpoint/2010/main" val="25381229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335361" y="549275"/>
            <a:ext cx="11713300" cy="668338"/>
          </a:xfrm>
        </p:spPr>
        <p:txBody>
          <a:bodyPr>
            <a:normAutofit/>
          </a:bodyPr>
          <a:lstStyle/>
          <a:p>
            <a:pPr eaLnBrk="1" hangingPunct="1"/>
            <a:r>
              <a:rPr lang="en-GB" sz="2800" b="1" dirty="0"/>
              <a:t>Static PM</a:t>
            </a:r>
            <a:r>
              <a:rPr lang="en-GB" sz="2800" b="1" baseline="-25000" dirty="0"/>
              <a:t>2.5</a:t>
            </a:r>
            <a:r>
              <a:rPr lang="en-GB" sz="2800" b="1" dirty="0"/>
              <a:t> measurements</a:t>
            </a: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288474"/>
            <a:ext cx="10463643" cy="4998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flipV="1">
            <a:off x="1475509" y="4675188"/>
            <a:ext cx="9694718" cy="10391"/>
          </a:xfrm>
          <a:prstGeom prst="line">
            <a:avLst/>
          </a:prstGeom>
          <a:ln w="381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1475509" y="5102053"/>
            <a:ext cx="9694718" cy="10391"/>
          </a:xfrm>
          <a:prstGeom prst="line">
            <a:avLst/>
          </a:prstGeom>
          <a:ln w="38100">
            <a:solidFill>
              <a:schemeClr val="accent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0920843" y="4559772"/>
            <a:ext cx="1364673" cy="230832"/>
          </a:xfrm>
          <a:prstGeom prst="rect">
            <a:avLst/>
          </a:prstGeom>
          <a:solidFill>
            <a:schemeClr val="accent1">
              <a:lumMod val="40000"/>
              <a:lumOff val="60000"/>
            </a:schemeClr>
          </a:solidFill>
        </p:spPr>
        <p:txBody>
          <a:bodyPr wrap="square" rtlCol="0">
            <a:spAutoFit/>
          </a:bodyPr>
          <a:lstStyle/>
          <a:p>
            <a:r>
              <a:rPr lang="en-GB" sz="900" dirty="0"/>
              <a:t>WHO 24h guidance</a:t>
            </a:r>
          </a:p>
        </p:txBody>
      </p:sp>
      <p:sp>
        <p:nvSpPr>
          <p:cNvPr id="9" name="TextBox 8"/>
          <p:cNvSpPr txBox="1"/>
          <p:nvPr/>
        </p:nvSpPr>
        <p:spPr>
          <a:xfrm>
            <a:off x="10962408" y="4997028"/>
            <a:ext cx="1364673" cy="230832"/>
          </a:xfrm>
          <a:prstGeom prst="rect">
            <a:avLst/>
          </a:prstGeom>
          <a:solidFill>
            <a:schemeClr val="accent1">
              <a:lumMod val="40000"/>
              <a:lumOff val="60000"/>
            </a:schemeClr>
          </a:solidFill>
        </p:spPr>
        <p:txBody>
          <a:bodyPr wrap="square" rtlCol="0">
            <a:spAutoFit/>
          </a:bodyPr>
          <a:lstStyle/>
          <a:p>
            <a:r>
              <a:rPr lang="en-GB" sz="900" dirty="0"/>
              <a:t>WHO annual guidance</a:t>
            </a:r>
          </a:p>
        </p:txBody>
      </p:sp>
    </p:spTree>
    <p:extLst>
      <p:ext uri="{BB962C8B-B14F-4D97-AF65-F5344CB8AC3E}">
        <p14:creationId xmlns:p14="http://schemas.microsoft.com/office/powerpoint/2010/main" val="3632009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624417" y="549275"/>
            <a:ext cx="10972800" cy="668338"/>
          </a:xfrm>
        </p:spPr>
        <p:txBody>
          <a:bodyPr>
            <a:normAutofit/>
          </a:bodyPr>
          <a:lstStyle/>
          <a:p>
            <a:pPr eaLnBrk="1" hangingPunct="1"/>
            <a:r>
              <a:rPr lang="en-GB" sz="2800" b="1" dirty="0"/>
              <a:t>Mobile PM</a:t>
            </a:r>
            <a:r>
              <a:rPr lang="en-GB" sz="2800" b="1" baseline="-25000" dirty="0"/>
              <a:t>2.5</a:t>
            </a:r>
            <a:r>
              <a:rPr lang="en-GB" sz="2800" b="1" dirty="0"/>
              <a:t> data – example from HMP </a:t>
            </a:r>
            <a:r>
              <a:rPr lang="en-GB" sz="2800" b="1" dirty="0" err="1"/>
              <a:t>Barlinnie</a:t>
            </a:r>
            <a:endParaRPr lang="en-GB" sz="2800" b="1" dirty="0"/>
          </a:p>
        </p:txBody>
      </p:sp>
      <p:sp>
        <p:nvSpPr>
          <p:cNvPr id="1028" name="Rectangle 3"/>
          <p:cNvSpPr>
            <a:spLocks noGrp="1" noChangeArrowheads="1"/>
          </p:cNvSpPr>
          <p:nvPr>
            <p:ph type="body" idx="1"/>
          </p:nvPr>
        </p:nvSpPr>
        <p:spPr>
          <a:xfrm>
            <a:off x="719403" y="5157192"/>
            <a:ext cx="10273141" cy="1152128"/>
          </a:xfrm>
        </p:spPr>
        <p:txBody>
          <a:bodyPr/>
          <a:lstStyle/>
          <a:p>
            <a:pPr lvl="0"/>
            <a:r>
              <a:rPr lang="en-GB" sz="2000" dirty="0"/>
              <a:t>Using 12 prisons where contemporaneous data exist</a:t>
            </a:r>
          </a:p>
          <a:p>
            <a:pPr lvl="0"/>
            <a:r>
              <a:rPr lang="en-GB" sz="2000" dirty="0"/>
              <a:t>Indicates that PM is a very good proxy for SHS</a:t>
            </a:r>
          </a:p>
          <a:p>
            <a:pPr lvl="0"/>
            <a:endParaRPr lang="en-GB" sz="2000" dirty="0"/>
          </a:p>
          <a:p>
            <a:pPr lvl="0"/>
            <a:endParaRPr lang="en-GB" sz="2000" dirty="0"/>
          </a:p>
          <a:p>
            <a:pPr eaLnBrk="1" hangingPunct="1">
              <a:lnSpc>
                <a:spcPct val="80000"/>
              </a:lnSpc>
            </a:pPr>
            <a:endParaRPr lang="en-GB" sz="2000"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718" y="1366296"/>
            <a:ext cx="10121630" cy="496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6099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624417" y="549275"/>
            <a:ext cx="10972800" cy="668338"/>
          </a:xfrm>
        </p:spPr>
        <p:txBody>
          <a:bodyPr>
            <a:normAutofit/>
          </a:bodyPr>
          <a:lstStyle/>
          <a:p>
            <a:pPr eaLnBrk="1" hangingPunct="1"/>
            <a:r>
              <a:rPr lang="en-GB" sz="2800" b="1" dirty="0"/>
              <a:t>Mobile PM</a:t>
            </a:r>
            <a:r>
              <a:rPr lang="en-GB" sz="2800" b="1" baseline="-25000" dirty="0"/>
              <a:t>2.5</a:t>
            </a:r>
            <a:r>
              <a:rPr lang="en-GB" sz="2800" b="1" dirty="0"/>
              <a:t> data - example</a:t>
            </a:r>
          </a:p>
        </p:txBody>
      </p:sp>
      <p:sp>
        <p:nvSpPr>
          <p:cNvPr id="1028" name="Rectangle 3"/>
          <p:cNvSpPr>
            <a:spLocks noGrp="1" noChangeArrowheads="1"/>
          </p:cNvSpPr>
          <p:nvPr>
            <p:ph type="body" idx="1"/>
          </p:nvPr>
        </p:nvSpPr>
        <p:spPr>
          <a:xfrm>
            <a:off x="719403" y="5157192"/>
            <a:ext cx="10273141" cy="1152128"/>
          </a:xfrm>
        </p:spPr>
        <p:txBody>
          <a:bodyPr/>
          <a:lstStyle/>
          <a:p>
            <a:pPr lvl="0"/>
            <a:r>
              <a:rPr lang="en-GB" sz="2000" dirty="0"/>
              <a:t>Using 12 prisons where contemporaneous data exist</a:t>
            </a:r>
          </a:p>
          <a:p>
            <a:pPr lvl="0"/>
            <a:r>
              <a:rPr lang="en-GB" sz="2000" dirty="0"/>
              <a:t>Indicates that PM is a very good proxy for SHS</a:t>
            </a:r>
          </a:p>
          <a:p>
            <a:pPr lvl="0"/>
            <a:endParaRPr lang="en-GB" sz="2000" dirty="0"/>
          </a:p>
          <a:p>
            <a:pPr lvl="0"/>
            <a:endParaRPr lang="en-GB" sz="2000" dirty="0"/>
          </a:p>
          <a:p>
            <a:pPr eaLnBrk="1" hangingPunct="1">
              <a:lnSpc>
                <a:spcPct val="80000"/>
              </a:lnSpc>
            </a:pPr>
            <a:endParaRPr lang="en-GB" sz="2000"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718" y="1366297"/>
            <a:ext cx="10136379" cy="4969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190009" y="1662545"/>
            <a:ext cx="4696691" cy="1754326"/>
          </a:xfrm>
          <a:prstGeom prst="rect">
            <a:avLst/>
          </a:prstGeom>
          <a:solidFill>
            <a:schemeClr val="accent1">
              <a:lumMod val="40000"/>
              <a:lumOff val="60000"/>
            </a:schemeClr>
          </a:solidFill>
        </p:spPr>
        <p:txBody>
          <a:bodyPr wrap="square" rtlCol="0">
            <a:spAutoFit/>
          </a:bodyPr>
          <a:lstStyle/>
          <a:p>
            <a:r>
              <a:rPr lang="en-GB" b="1" dirty="0"/>
              <a:t>A typical cell in E hall </a:t>
            </a:r>
            <a:r>
              <a:rPr lang="en-GB" dirty="0"/>
              <a:t>- cell occupied by 1 smoking status prisoner. Monitor located on cell shelf. Cell door was old timber style which was closed and cell window was also shut. Observed prisoner smoking two roll up cigarettes, he advises he smokes c35 a day.</a:t>
            </a:r>
          </a:p>
        </p:txBody>
      </p:sp>
      <p:cxnSp>
        <p:nvCxnSpPr>
          <p:cNvPr id="4" name="Straight Arrow Connector 3"/>
          <p:cNvCxnSpPr>
            <a:stCxn id="2" idx="1"/>
          </p:cNvCxnSpPr>
          <p:nvPr/>
        </p:nvCxnSpPr>
        <p:spPr>
          <a:xfrm flipH="1" flipV="1">
            <a:off x="2940627" y="2182091"/>
            <a:ext cx="249382" cy="35761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2548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624417" y="549275"/>
            <a:ext cx="10972800" cy="668338"/>
          </a:xfrm>
        </p:spPr>
        <p:txBody>
          <a:bodyPr>
            <a:normAutofit/>
          </a:bodyPr>
          <a:lstStyle/>
          <a:p>
            <a:pPr eaLnBrk="1" hangingPunct="1"/>
            <a:r>
              <a:rPr lang="en-GB" sz="2800" b="1" dirty="0"/>
              <a:t>Mobile PM</a:t>
            </a:r>
            <a:r>
              <a:rPr lang="en-GB" sz="2800" b="1" baseline="-25000" dirty="0"/>
              <a:t>2.5</a:t>
            </a:r>
            <a:r>
              <a:rPr lang="en-GB" sz="2800" b="1" dirty="0"/>
              <a:t> data - example</a:t>
            </a:r>
          </a:p>
        </p:txBody>
      </p:sp>
      <p:sp>
        <p:nvSpPr>
          <p:cNvPr id="1028" name="Rectangle 3"/>
          <p:cNvSpPr>
            <a:spLocks noGrp="1" noChangeArrowheads="1"/>
          </p:cNvSpPr>
          <p:nvPr>
            <p:ph type="body" idx="1"/>
          </p:nvPr>
        </p:nvSpPr>
        <p:spPr>
          <a:xfrm>
            <a:off x="719403" y="5157192"/>
            <a:ext cx="10273141" cy="1152128"/>
          </a:xfrm>
        </p:spPr>
        <p:txBody>
          <a:bodyPr/>
          <a:lstStyle/>
          <a:p>
            <a:pPr lvl="0"/>
            <a:r>
              <a:rPr lang="en-GB" sz="2000" dirty="0"/>
              <a:t>Using 12 prisons where contemporaneous data exist</a:t>
            </a:r>
          </a:p>
          <a:p>
            <a:pPr lvl="0"/>
            <a:r>
              <a:rPr lang="en-GB" sz="2000" dirty="0"/>
              <a:t>Indicates that PM is a very good proxy for SHS</a:t>
            </a:r>
          </a:p>
          <a:p>
            <a:pPr lvl="0"/>
            <a:endParaRPr lang="en-GB" sz="2000" dirty="0"/>
          </a:p>
          <a:p>
            <a:pPr lvl="0"/>
            <a:endParaRPr lang="en-GB" sz="2000" dirty="0"/>
          </a:p>
          <a:p>
            <a:pPr eaLnBrk="1" hangingPunct="1">
              <a:lnSpc>
                <a:spcPct val="80000"/>
              </a:lnSpc>
            </a:pPr>
            <a:endParaRPr lang="en-GB" sz="2000"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718" y="1366297"/>
            <a:ext cx="10092134" cy="49480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190009" y="1662545"/>
            <a:ext cx="4696691" cy="1754326"/>
          </a:xfrm>
          <a:prstGeom prst="rect">
            <a:avLst/>
          </a:prstGeom>
          <a:solidFill>
            <a:schemeClr val="accent1">
              <a:lumMod val="40000"/>
              <a:lumOff val="60000"/>
            </a:schemeClr>
          </a:solidFill>
        </p:spPr>
        <p:txBody>
          <a:bodyPr wrap="square" rtlCol="0">
            <a:spAutoFit/>
          </a:bodyPr>
          <a:lstStyle/>
          <a:p>
            <a:r>
              <a:rPr lang="en-GB" b="1" dirty="0"/>
              <a:t>E hall cell search</a:t>
            </a:r>
            <a:r>
              <a:rPr lang="en-GB" dirty="0"/>
              <a:t>- occupied by 2 smokers. Test was an unannounced cell search. Occupants stated they last smoked 30 mins before staff entered. Cell window was open, door was shut whilst prisoners were searched individually then door was wide open for duration of cell search.</a:t>
            </a:r>
          </a:p>
        </p:txBody>
      </p:sp>
      <p:cxnSp>
        <p:nvCxnSpPr>
          <p:cNvPr id="4" name="Straight Arrow Connector 3"/>
          <p:cNvCxnSpPr/>
          <p:nvPr/>
        </p:nvCxnSpPr>
        <p:spPr>
          <a:xfrm flipH="1">
            <a:off x="3408218" y="3419035"/>
            <a:ext cx="498764" cy="52678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56224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TM03090430[[fn=Banded]]</Template>
  <TotalTime>11954</TotalTime>
  <Words>958</Words>
  <Application>Microsoft Office PowerPoint</Application>
  <PresentationFormat>Widescreen</PresentationFormat>
  <Paragraphs>81</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Symbol</vt:lpstr>
      <vt:lpstr>Wingdings</vt:lpstr>
      <vt:lpstr>Office Theme</vt:lpstr>
      <vt:lpstr>Not just homes - smoke-free prisons</vt:lpstr>
      <vt:lpstr>Tobacco in Prisons Study (TIPs) Air quality data collection</vt:lpstr>
      <vt:lpstr>Some comparative PM2.5 figures</vt:lpstr>
      <vt:lpstr>PM2.5 time plots – HMP Grampian</vt:lpstr>
      <vt:lpstr>PM2.5 time plots – HMP Barlinnie</vt:lpstr>
      <vt:lpstr>Static PM2.5 measurements</vt:lpstr>
      <vt:lpstr>Mobile PM2.5 data – example from HMP Barlinnie</vt:lpstr>
      <vt:lpstr>Mobile PM2.5 data - example</vt:lpstr>
      <vt:lpstr>Mobile PM2.5 data - example</vt:lpstr>
      <vt:lpstr>Mobile PM2.5 data - example</vt:lpstr>
      <vt:lpstr>Mobile PM2.5 data - example</vt:lpstr>
      <vt:lpstr>SHS levels in smoking cell</vt:lpstr>
      <vt:lpstr>SHS levels in smoking and non-smoking cells (England &amp; Wales)</vt:lpstr>
      <vt:lpstr>Acknowledgments</vt:lpstr>
      <vt:lpstr>Not just prisons – homes are workplaces too…</vt:lpstr>
    </vt:vector>
  </TitlesOfParts>
  <Company>University of Aberdeen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AFRESH</dc:title>
  <dc:creator>Dobson, Ruaraidh</dc:creator>
  <cp:lastModifiedBy>Sean Semple</cp:lastModifiedBy>
  <cp:revision>138</cp:revision>
  <cp:lastPrinted>2017-05-10T15:10:05Z</cp:lastPrinted>
  <dcterms:created xsi:type="dcterms:W3CDTF">2016-11-15T15:41:54Z</dcterms:created>
  <dcterms:modified xsi:type="dcterms:W3CDTF">2018-05-05T11:56:06Z</dcterms:modified>
</cp:coreProperties>
</file>