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3" r:id="rId2"/>
    <p:sldId id="349" r:id="rId3"/>
    <p:sldId id="356" r:id="rId4"/>
    <p:sldId id="357" r:id="rId5"/>
    <p:sldId id="353" r:id="rId6"/>
    <p:sldId id="355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iehallio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2" autoAdjust="0"/>
    <p:restoredTop sz="90053" autoAdjust="0"/>
  </p:normalViewPr>
  <p:slideViewPr>
    <p:cSldViewPr snapToGrid="0" showGuides="1">
      <p:cViewPr varScale="1">
        <p:scale>
          <a:sx n="62" d="100"/>
          <a:sy n="62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0AFE7-D3E1-456D-B9D9-9FE7A0DA0F6D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97DB-8E9D-42AD-9088-ECAC5983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9F4DE545-5B86-4F60-91A0-E0D6BBD84425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B14B820-B188-4C4C-B5D3-32BB808A7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1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3E08D-8E7E-4658-873A-94BB22532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6366E-3434-441C-B394-DDDADC15B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0955AC-11CF-46BC-977A-70D186643E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B975CE-0472-41BD-8BF5-1B1F3F9DC9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0DD1E9-79A5-44F1-83F6-637CCFACEB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D1086-F52E-4FCB-972F-E75522230D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7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170B-E2B9-441F-B046-B4AF2A898B8A}" type="datetimeFigureOut">
              <a:rPr lang="en-GB" smtClean="0"/>
              <a:t>09/05/2018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mokefreehomes.networ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181" y="354487"/>
            <a:ext cx="10689523" cy="1192817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latin typeface="+mn-lt"/>
                <a:cs typeface="Arial" panose="020B0604020202020204" pitchFamily="34" charset="0"/>
              </a:rPr>
              <a:t>Summary, thank you and until next time…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8568813" y="5362206"/>
            <a:ext cx="6096000" cy="14957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lnSpc>
                <a:spcPct val="80000"/>
              </a:lnSpc>
            </a:pPr>
            <a:r>
              <a:rPr lang="en-US" sz="2400" b="1" dirty="0"/>
              <a:t>Sean Semple</a:t>
            </a:r>
          </a:p>
          <a:p>
            <a:pPr>
              <a:lnSpc>
                <a:spcPct val="80000"/>
              </a:lnSpc>
            </a:pPr>
            <a:r>
              <a:rPr lang="en-US" dirty="0"/>
              <a:t>Associate Professor</a:t>
            </a:r>
          </a:p>
          <a:p>
            <a:pPr>
              <a:lnSpc>
                <a:spcPct val="80000"/>
              </a:lnSpc>
            </a:pPr>
            <a:r>
              <a:rPr lang="en-US" dirty="0"/>
              <a:t>Institute for Social Marketing</a:t>
            </a:r>
          </a:p>
          <a:p>
            <a:pPr>
              <a:lnSpc>
                <a:spcPct val="80000"/>
              </a:lnSpc>
            </a:pPr>
            <a:r>
              <a:rPr lang="en-US" dirty="0"/>
              <a:t>Faculty of Health Sciences and Sport</a:t>
            </a:r>
          </a:p>
          <a:p>
            <a:pPr>
              <a:lnSpc>
                <a:spcPct val="80000"/>
              </a:lnSpc>
            </a:pPr>
            <a:r>
              <a:rPr lang="en-US" dirty="0"/>
              <a:t>University of Stirling</a:t>
            </a:r>
          </a:p>
          <a:p>
            <a:pPr marL="171450" indent="-171450">
              <a:lnSpc>
                <a:spcPct val="80000"/>
              </a:lnSpc>
            </a:pPr>
            <a:r>
              <a:rPr lang="en-US" dirty="0"/>
              <a:t>sean.semple@stir.ac.uk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64BCC-C356-49C6-897E-2B669183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113" y="2253403"/>
            <a:ext cx="5236700" cy="217867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5010DC-58B6-4444-A918-056EDDFEF8DE}"/>
              </a:ext>
            </a:extLst>
          </p:cNvPr>
          <p:cNvSpPr/>
          <p:nvPr/>
        </p:nvSpPr>
        <p:spPr>
          <a:xfrm>
            <a:off x="0" y="5397064"/>
            <a:ext cx="6096000" cy="15013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sz="2400" b="1" dirty="0">
                <a:ea typeface="Calibri" panose="020F0502020204030204" pitchFamily="34" charset="0"/>
              </a:rPr>
              <a:t>Emilia Zainal </a:t>
            </a:r>
            <a:r>
              <a:rPr lang="en-GB" sz="2400" b="1" dirty="0" err="1">
                <a:ea typeface="Calibri" panose="020F0502020204030204" pitchFamily="34" charset="0"/>
              </a:rPr>
              <a:t>Abidin</a:t>
            </a:r>
            <a:endParaRPr lang="en-GB" sz="2400" dirty="0"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Associate Professor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Department of Environmental and Occupational Health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Faculty of Medicine and Health Sciences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 err="1">
                <a:ea typeface="Calibri" panose="020F0502020204030204" pitchFamily="34" charset="0"/>
              </a:rPr>
              <a:t>Universiti</a:t>
            </a:r>
            <a:r>
              <a:rPr lang="en-GB" dirty="0">
                <a:ea typeface="Calibri" panose="020F0502020204030204" pitchFamily="34" charset="0"/>
              </a:rPr>
              <a:t> Putra Malaysia</a:t>
            </a: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za_emilia@upm.edu.my</a:t>
            </a:r>
          </a:p>
        </p:txBody>
      </p:sp>
      <p:pic>
        <p:nvPicPr>
          <p:cNvPr id="3076" name="Picture 4" descr="http://profile.upm.edu.my/image/penuh/za_emilia.jpg">
            <a:extLst>
              <a:ext uri="{FF2B5EF4-FFF2-40B4-BE49-F238E27FC236}">
                <a16:creationId xmlns:a16="http://schemas.microsoft.com/office/drawing/2014/main" id="{BF4D9047-2A53-4290-8CB1-7D355FE17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06" y="3342741"/>
            <a:ext cx="2228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r Sean Semple">
            <a:extLst>
              <a:ext uri="{FF2B5EF4-FFF2-40B4-BE49-F238E27FC236}">
                <a16:creationId xmlns:a16="http://schemas.microsoft.com/office/drawing/2014/main" id="{EA32CEA5-654E-4C3E-A28A-F3884411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070" y="3429000"/>
            <a:ext cx="1873634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82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Summary – so what did we learn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67" y="3976791"/>
            <a:ext cx="6065441" cy="2752255"/>
          </a:xfrm>
        </p:spPr>
        <p:txBody>
          <a:bodyPr>
            <a:normAutofit/>
          </a:bodyPr>
          <a:lstStyle/>
          <a:p>
            <a:r>
              <a:rPr lang="en-GB" sz="2000" dirty="0"/>
              <a:t>Summary points to add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6" name="Picture 2" descr="Brainstorming">
            <a:extLst>
              <a:ext uri="{FF2B5EF4-FFF2-40B4-BE49-F238E27FC236}">
                <a16:creationId xmlns:a16="http://schemas.microsoft.com/office/drawing/2014/main" id="{93B4620E-EC28-449D-BCCB-DB6589EC7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049" y="1014216"/>
            <a:ext cx="5329352" cy="284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C2A9F25-8912-4C4F-A460-F589E478C600}"/>
              </a:ext>
            </a:extLst>
          </p:cNvPr>
          <p:cNvSpPr/>
          <p:nvPr/>
        </p:nvSpPr>
        <p:spPr>
          <a:xfrm>
            <a:off x="6201508" y="3976791"/>
            <a:ext cx="59904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Summary points to add</a:t>
            </a:r>
          </a:p>
        </p:txBody>
      </p:sp>
    </p:spTree>
    <p:extLst>
      <p:ext uri="{BB962C8B-B14F-4D97-AF65-F5344CB8AC3E}">
        <p14:creationId xmlns:p14="http://schemas.microsoft.com/office/powerpoint/2010/main" val="2935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So what did we learn? Day 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67" y="1289539"/>
            <a:ext cx="11446333" cy="5439508"/>
          </a:xfrm>
        </p:spPr>
        <p:txBody>
          <a:bodyPr>
            <a:normAutofit/>
          </a:bodyPr>
          <a:lstStyle/>
          <a:p>
            <a:r>
              <a:rPr lang="en-GB" sz="2000" dirty="0"/>
              <a:t>UK not the same as Malaysia – need to be culturally sensitive</a:t>
            </a:r>
          </a:p>
          <a:p>
            <a:r>
              <a:rPr lang="en-GB" sz="2000" dirty="0"/>
              <a:t>Malaysia nearly half of all men smoke; almost no women smoke</a:t>
            </a:r>
          </a:p>
          <a:p>
            <a:r>
              <a:rPr lang="en-GB" sz="2000" dirty="0"/>
              <a:t>This impacts on how we approach education, health promotion, mass media and changing social norms</a:t>
            </a:r>
          </a:p>
          <a:p>
            <a:r>
              <a:rPr lang="en-GB" sz="2000" dirty="0"/>
              <a:t>Directly to men but also – empower women to enforce smoke-free homes</a:t>
            </a:r>
          </a:p>
          <a:p>
            <a:r>
              <a:rPr lang="en-GB" sz="2000" dirty="0"/>
              <a:t>Political will in Malaysia – more work needed</a:t>
            </a:r>
          </a:p>
          <a:p>
            <a:r>
              <a:rPr lang="en-GB" sz="2000" dirty="0"/>
              <a:t>Need to be positive and upbeat about protection of children’s health</a:t>
            </a:r>
          </a:p>
          <a:p>
            <a:r>
              <a:rPr lang="en-GB" sz="2000" dirty="0"/>
              <a:t>Don’t lecture or be negative about smokers’ behaviour</a:t>
            </a:r>
          </a:p>
          <a:p>
            <a:r>
              <a:rPr lang="en-GB" sz="2000" dirty="0"/>
              <a:t>Use ALL existing health services to promote the SFH message</a:t>
            </a:r>
          </a:p>
          <a:p>
            <a:r>
              <a:rPr lang="en-GB" sz="2000" dirty="0"/>
              <a:t>Integrate SFH/SHS effects in curriculum</a:t>
            </a:r>
          </a:p>
          <a:p>
            <a:r>
              <a:rPr lang="en-GB" sz="2000" dirty="0"/>
              <a:t>Children are a good means of communicating the message about SFH</a:t>
            </a:r>
          </a:p>
          <a:p>
            <a:r>
              <a:rPr lang="en-GB" sz="2000" dirty="0"/>
              <a:t>Using air quality feedback may have a role – especially linking to environmental information about ‘haze’ events</a:t>
            </a:r>
          </a:p>
          <a:p>
            <a:endParaRPr lang="en-GB" sz="2000" dirty="0"/>
          </a:p>
          <a:p>
            <a:endParaRPr lang="en-GB" sz="24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5186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So what did we learn? Day 2 and 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67" y="1289539"/>
            <a:ext cx="11446333" cy="5439508"/>
          </a:xfrm>
        </p:spPr>
        <p:txBody>
          <a:bodyPr>
            <a:normAutofit/>
          </a:bodyPr>
          <a:lstStyle/>
          <a:p>
            <a:r>
              <a:rPr lang="en-GB" sz="2000" dirty="0"/>
              <a:t>Gender issues are important in both countries, but slightly differently in Malaysia vs UK</a:t>
            </a:r>
          </a:p>
          <a:p>
            <a:pPr lvl="1"/>
            <a:r>
              <a:rPr lang="en-GB" sz="1600" dirty="0"/>
              <a:t>Smoking prevalence 45% among men in Malaysia vs 1.5% among women, so essential to tackle fathers’ smoking</a:t>
            </a:r>
          </a:p>
          <a:p>
            <a:pPr lvl="1"/>
            <a:r>
              <a:rPr lang="en-GB" sz="1600" dirty="0"/>
              <a:t>Can’t just be left to women in UK though! Need for a household approach to SFH interventions</a:t>
            </a:r>
          </a:p>
          <a:p>
            <a:r>
              <a:rPr lang="en-GB" sz="2000" dirty="0"/>
              <a:t>Need to make smoke-free public places laws comprehensive and well-enforced</a:t>
            </a:r>
          </a:p>
          <a:p>
            <a:pPr lvl="1"/>
            <a:r>
              <a:rPr lang="en-GB" sz="1600" dirty="0"/>
              <a:t>If it’s not comprehensive, it isn’t effective!</a:t>
            </a:r>
          </a:p>
          <a:p>
            <a:pPr lvl="1"/>
            <a:r>
              <a:rPr lang="en-GB" sz="1600" dirty="0"/>
              <a:t>“Self-enforcement” culture is necessary to make smoke-free laws work</a:t>
            </a:r>
          </a:p>
          <a:p>
            <a:r>
              <a:rPr lang="en-GB" sz="2000" dirty="0"/>
              <a:t>Points of access in Malaysia are different to the UK – need to be culturally aware</a:t>
            </a:r>
          </a:p>
          <a:p>
            <a:pPr lvl="1"/>
            <a:r>
              <a:rPr lang="en-GB" sz="1600" dirty="0"/>
              <a:t>Can we adapt approaches from other countries, such as working with mosques?</a:t>
            </a:r>
          </a:p>
          <a:p>
            <a:r>
              <a:rPr lang="en-GB" sz="2000" dirty="0"/>
              <a:t>Important to think how we can secure funding – can we work together with low income countries to access UK funding? </a:t>
            </a:r>
          </a:p>
          <a:p>
            <a:pPr lvl="1"/>
            <a:r>
              <a:rPr lang="en-GB" sz="1600" dirty="0"/>
              <a:t>Adopt a “ smoke-free homes hub” approach?</a:t>
            </a:r>
          </a:p>
          <a:p>
            <a:r>
              <a:rPr lang="en-GB" sz="2000" dirty="0"/>
              <a:t>Need country-specific evidence to make the case for smoke-free homes</a:t>
            </a:r>
          </a:p>
          <a:p>
            <a:r>
              <a:rPr lang="en-GB" sz="2000" dirty="0"/>
              <a:t>Academics can’t do it on their own! Work with NGOs and civil servants to make change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3068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Digital and online information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6733097" cy="5184576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The presentations will be brought together on a website after the workshop</a:t>
            </a:r>
          </a:p>
          <a:p>
            <a:r>
              <a:rPr lang="en-GB" sz="2000" dirty="0">
                <a:hlinkClick r:id="rId2"/>
              </a:rPr>
              <a:t>www.smokefreehomes.network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Please also tweet to share thoughts</a:t>
            </a:r>
          </a:p>
          <a:p>
            <a:r>
              <a:rPr lang="en-GB" sz="2000" dirty="0"/>
              <a:t>#SmokeFreeKL18 </a:t>
            </a:r>
          </a:p>
          <a:p>
            <a:endParaRPr lang="en-GB" sz="2400" dirty="0"/>
          </a:p>
          <a:p>
            <a:r>
              <a:rPr lang="en-GB" sz="2000" dirty="0"/>
              <a:t>Please keep in touch and send us news about the work you do in relation to SFH research</a:t>
            </a:r>
          </a:p>
          <a:p>
            <a:endParaRPr lang="en-GB" sz="2000" dirty="0"/>
          </a:p>
          <a:p>
            <a:r>
              <a:rPr lang="en-GB" sz="2000" dirty="0"/>
              <a:t>Exchange email addresses with one person you’ve met here and write to them next week!</a:t>
            </a:r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  <p:pic>
        <p:nvPicPr>
          <p:cNvPr id="5122" name="Picture 2" descr="Twitter">
            <a:extLst>
              <a:ext uri="{FF2B5EF4-FFF2-40B4-BE49-F238E27FC236}">
                <a16:creationId xmlns:a16="http://schemas.microsoft.com/office/drawing/2014/main" id="{461F786F-BFAE-4B07-8049-403038598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41" y="3746175"/>
            <a:ext cx="1758256" cy="175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cture">
            <a:extLst>
              <a:ext uri="{FF2B5EF4-FFF2-40B4-BE49-F238E27FC236}">
                <a16:creationId xmlns:a16="http://schemas.microsoft.com/office/drawing/2014/main" id="{5C0F6354-BE9D-4F05-96DC-A4A0970F6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41" y="917067"/>
            <a:ext cx="1494518" cy="175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3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67544"/>
          </a:xfrm>
        </p:spPr>
        <p:txBody>
          <a:bodyPr/>
          <a:lstStyle/>
          <a:p>
            <a:r>
              <a:rPr lang="en-GB" sz="2800" b="1" dirty="0"/>
              <a:t>Thank you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268760"/>
            <a:ext cx="9192098" cy="5184576"/>
          </a:xfrm>
        </p:spPr>
        <p:txBody>
          <a:bodyPr>
            <a:normAutofit/>
          </a:bodyPr>
          <a:lstStyle/>
          <a:p>
            <a:r>
              <a:rPr lang="en-GB" sz="2000" dirty="0"/>
              <a:t>To Emilia and her students for helping with all of the logistics</a:t>
            </a:r>
          </a:p>
          <a:p>
            <a:r>
              <a:rPr lang="en-GB" sz="2000" dirty="0"/>
              <a:t>To our four fantastic mentors for contributing their experience and knowledge</a:t>
            </a:r>
          </a:p>
          <a:p>
            <a:r>
              <a:rPr lang="en-GB" sz="2000" dirty="0"/>
              <a:t>To the British Council and Newton Fund for funding the workshop</a:t>
            </a:r>
          </a:p>
          <a:p>
            <a:r>
              <a:rPr lang="en-GB" sz="2000" dirty="0"/>
              <a:t>To you for coming and contributing your wonderful energy and enthusiasm</a:t>
            </a:r>
          </a:p>
          <a:p>
            <a:endParaRPr lang="en-GB" sz="2000" dirty="0"/>
          </a:p>
          <a:p>
            <a:r>
              <a:rPr lang="en-GB" sz="2000" dirty="0"/>
              <a:t>Best wishes and have a safe journey home</a:t>
            </a:r>
          </a:p>
          <a:p>
            <a:endParaRPr lang="en-GB" sz="2000" dirty="0"/>
          </a:p>
          <a:p>
            <a:endParaRPr lang="en-GB" sz="2000" dirty="0"/>
          </a:p>
          <a:p>
            <a:pPr>
              <a:buNone/>
            </a:pPr>
            <a:endParaRPr lang="en-GB" sz="1100" dirty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3830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10971</TotalTime>
  <Words>515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Summary, thank you and until next time…</vt:lpstr>
      <vt:lpstr>Summary – so what did we learn</vt:lpstr>
      <vt:lpstr>So what did we learn? Day 1</vt:lpstr>
      <vt:lpstr>So what did we learn? Day 2 and 3</vt:lpstr>
      <vt:lpstr>Digital and online information</vt:lpstr>
      <vt:lpstr>Thank you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AFRESH</dc:title>
  <dc:creator>Dobson, Ruaraidh</dc:creator>
  <cp:lastModifiedBy>Sean Semple</cp:lastModifiedBy>
  <cp:revision>142</cp:revision>
  <cp:lastPrinted>2017-05-10T15:10:05Z</cp:lastPrinted>
  <dcterms:created xsi:type="dcterms:W3CDTF">2016-11-15T15:41:54Z</dcterms:created>
  <dcterms:modified xsi:type="dcterms:W3CDTF">2018-05-09T04:41:04Z</dcterms:modified>
</cp:coreProperties>
</file>