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7" r:id="rId5"/>
    <p:sldId id="262" r:id="rId6"/>
    <p:sldId id="268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3907" autoAdjust="0"/>
  </p:normalViewPr>
  <p:slideViewPr>
    <p:cSldViewPr snapToGrid="0">
      <p:cViewPr varScale="1">
        <p:scale>
          <a:sx n="64" d="100"/>
          <a:sy n="64" d="100"/>
        </p:scale>
        <p:origin x="96" y="163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69E85-E0BD-4EF8-A8BB-29373A99C50D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79D2-A41B-4D7C-A182-651643C1B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7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3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</a:t>
            </a:r>
            <a:r>
              <a:rPr lang="en-GB" baseline="0" dirty="0" smtClean="0"/>
              <a:t> norms are shaped by a range of factors:</a:t>
            </a:r>
          </a:p>
          <a:p>
            <a:endParaRPr lang="en-GB" baseline="0" dirty="0" smtClean="0"/>
          </a:p>
          <a:p>
            <a:r>
              <a:rPr lang="en-GB" dirty="0" smtClean="0"/>
              <a:t>Background factors: </a:t>
            </a:r>
            <a:r>
              <a:rPr lang="en-GB" baseline="0" dirty="0" smtClean="0"/>
              <a:t> gender, age, personality, religion, ethnicity, economic status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endParaRPr lang="en-GB" dirty="0" smtClean="0"/>
          </a:p>
          <a:p>
            <a:r>
              <a:rPr lang="en-GB" dirty="0" smtClean="0"/>
              <a:t>Behavioural beliefs: ‘do I have the capacity</a:t>
            </a:r>
            <a:r>
              <a:rPr lang="en-GB" baseline="0" dirty="0" smtClean="0"/>
              <a:t> to do</a:t>
            </a:r>
            <a:r>
              <a:rPr lang="en-GB" dirty="0" smtClean="0"/>
              <a:t> this’? (i.e. can I actually create a smoke-free</a:t>
            </a:r>
            <a:r>
              <a:rPr lang="en-GB" baseline="0" dirty="0" smtClean="0"/>
              <a:t> home?)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Normative beliefs: ‘what does everyone else do’ (i.e. does everyone else have a smoke-free home?) - so what is expected of me? 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Control beliefs: ‘Am I allowed to do this’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These norms combine to influence intention to act, which then translates into action (dependent on a range of other factors, including actual control)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I’ve borrowed</a:t>
            </a:r>
            <a:r>
              <a:rPr lang="en-GB" baseline="0" dirty="0" smtClean="0"/>
              <a:t> our definition from the Theory of Planned Behaviour, a psychological theory which links beliefs and behaviour. First proposed by </a:t>
            </a:r>
            <a:r>
              <a:rPr lang="en-GB" baseline="0" dirty="0" err="1" smtClean="0"/>
              <a:t>Ajzen</a:t>
            </a:r>
            <a:r>
              <a:rPr lang="en-GB" baseline="0" dirty="0" smtClean="0"/>
              <a:t> in 1991, it has been widely applied to studies of the relations among beliefs, attitudes, behavioural intentions and behaviours in various fields such as advertising, public relations, advertising campaigns and healthcare.</a:t>
            </a:r>
          </a:p>
          <a:p>
            <a:r>
              <a:rPr lang="en-GB" baseline="0" dirty="0" smtClean="0"/>
              <a:t>The theory states that attitude toward behaviour, subjective norms, and perceived behavioural control, together shape an individual's behavioural intentions and behaviours.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0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</a:t>
            </a:r>
            <a:r>
              <a:rPr lang="en-GB" baseline="0" dirty="0" smtClean="0"/>
              <a:t> expectations of behaviour relate closely to </a:t>
            </a:r>
            <a:r>
              <a:rPr lang="en-GB" dirty="0" smtClean="0"/>
              <a:t>gender imbalance, i.e. women’s (mainly) lack of agency in effecting change in male smoking behaviours in their household.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Social</a:t>
            </a:r>
            <a:r>
              <a:rPr lang="en-GB" baseline="0" dirty="0" smtClean="0"/>
              <a:t> expectations of behaviour relate closely to </a:t>
            </a:r>
            <a:r>
              <a:rPr lang="en-GB" dirty="0" smtClean="0"/>
              <a:t>gender imbalance, i.e. women’s (mainly) lack of agency in effecting change in male smoking behaviours in their household.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67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</a:p>
          <a:p>
            <a:r>
              <a:rPr lang="en-GB" dirty="0" smtClean="0"/>
              <a:t>Here’s a couple of examples…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Abdullah AS, Hua F, Xia X, et al. Second-hand smoke exposure and household smoking bans in Chinese families: a qualitative study. Health </a:t>
            </a:r>
            <a:r>
              <a:rPr lang="en-GB" dirty="0" err="1" smtClean="0"/>
              <a:t>Soc</a:t>
            </a:r>
            <a:r>
              <a:rPr lang="en-GB" dirty="0" smtClean="0"/>
              <a:t> Care Community 2012;20:356–64.</a:t>
            </a:r>
          </a:p>
          <a:p>
            <a:endParaRPr lang="en-GB" dirty="0" smtClean="0"/>
          </a:p>
          <a:p>
            <a:r>
              <a:rPr lang="en-GB" dirty="0" smtClean="0"/>
              <a:t>Robinson J. ‘Trying my hardest’: the hidden social costs of protecting children from environmental tobacco smoke. </a:t>
            </a:r>
            <a:r>
              <a:rPr lang="en-GB" dirty="0" err="1" smtClean="0"/>
              <a:t>Int</a:t>
            </a:r>
            <a:r>
              <a:rPr lang="en-GB" dirty="0" smtClean="0"/>
              <a:t> Rev </a:t>
            </a:r>
            <a:r>
              <a:rPr lang="en-GB" dirty="0" err="1" smtClean="0"/>
              <a:t>Qual</a:t>
            </a:r>
            <a:r>
              <a:rPr lang="en-GB" dirty="0" smtClean="0"/>
              <a:t> Res 2008;1:173–94.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074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07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79D2-A41B-4D7C-A182-651643C1B8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0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8187-3271-43A4-8C41-EBC519EB1B58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623B-2B04-48F4-B566-06D7E74C7327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AB1F-E69E-4459-B2BE-201CA5F9C96B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EA44-D385-4EB7-96D2-BFACC9A10AA2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1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CD86-79FD-452F-9B3F-A9B548F088FE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1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70B4-4BD6-4EF5-96B1-DC20BE18113B}" type="datetime1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02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E10F-3B51-4A90-B0BC-5250EEBFC0BA}" type="datetime1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6E77-7256-4D61-AD46-132E3590D494}" type="datetime1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3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5AE8-F04A-481C-A3EF-EF1564AC8204}" type="datetime1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D78-DF68-4A50-9673-2CE807717FEF}" type="datetime1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3019-E513-47FC-A27B-F6B311334AE7}" type="datetime1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366D-C050-4C92-B60B-7E91990C59AC}" type="datetime1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6498-67E6-48A7-BB94-D8776F403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71" y="4206178"/>
            <a:ext cx="3497054" cy="26194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3523"/>
            <a:ext cx="9144000" cy="2387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200" b="1" cap="small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SMOKE-FREE HOMES WORKSHOP 7-9</a:t>
            </a:r>
            <a:r>
              <a:rPr lang="en-US" sz="3200" b="1" cap="small" baseline="300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th</a:t>
            </a:r>
            <a:r>
              <a:rPr lang="en-US" sz="3200" b="1" cap="small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 May 18</a:t>
            </a:r>
            <a:br>
              <a:rPr lang="en-US" sz="3200" b="1" cap="small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</a:br>
            <a:r>
              <a:rPr lang="en-US" sz="3200" b="1" cap="small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Group discussion: Changing social norms</a:t>
            </a:r>
            <a:r>
              <a:rPr lang="en-US" sz="28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>
                <a:solidFill>
                  <a:srgbClr val="4F81BD">
                    <a:lumMod val="75000"/>
                  </a:srgbClr>
                </a:solidFill>
                <a:latin typeface="Calibri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Professor Amanda Amos, University of Edinburgh</a:t>
            </a:r>
          </a:p>
          <a:p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Dr Rachel O’Donnell, University of Stirling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AutoShape 2" descr="Image result for university of edinburgh logo"/>
          <p:cNvSpPr>
            <a:spLocks noChangeAspect="1" noChangeArrowheads="1"/>
          </p:cNvSpPr>
          <p:nvPr/>
        </p:nvSpPr>
        <p:spPr bwMode="auto">
          <a:xfrm>
            <a:off x="-31750" y="-136525"/>
            <a:ext cx="43719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412" y="4756586"/>
            <a:ext cx="2933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82815" y="442128"/>
            <a:ext cx="6809688" cy="54137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681" y="310513"/>
            <a:ext cx="4155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cap="small" dirty="0">
                <a:solidFill>
                  <a:srgbClr val="4F81BD">
                    <a:lumMod val="75000"/>
                  </a:srgbClr>
                </a:solidFill>
                <a:ea typeface="+mj-ea"/>
                <a:cs typeface="+mj-cs"/>
              </a:rPr>
              <a:t>What are social norms?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06" y="4855900"/>
            <a:ext cx="2410311" cy="1805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2945" y="5083349"/>
            <a:ext cx="2299055" cy="122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0" y="4751754"/>
            <a:ext cx="2811593" cy="2106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8178" cy="840677"/>
          </a:xfrm>
        </p:spPr>
        <p:txBody>
          <a:bodyPr>
            <a:normAutofit fontScale="90000"/>
          </a:bodyPr>
          <a:lstStyle/>
          <a:p>
            <a:r>
              <a:rPr lang="en-US" sz="3200" b="1" cap="small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How do social norms influence ability to create/maintain a smoke-free home (SHF)?</a:t>
            </a:r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38200" y="1412725"/>
            <a:ext cx="10259646" cy="4378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Social norms can contribute to a lack of perceived control re: creating a SFH (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Passey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et al 2016). This is especially so in communities where </a:t>
            </a:r>
          </a:p>
          <a:p>
            <a:pPr lvl="2"/>
            <a:r>
              <a:rPr lang="en-GB" sz="2300" i="1" dirty="0" smtClean="0">
                <a:solidFill>
                  <a:schemeClr val="accent1">
                    <a:lumMod val="75000"/>
                  </a:schemeClr>
                </a:solidFill>
              </a:rPr>
              <a:t>a high value is placed on social relationships</a:t>
            </a:r>
          </a:p>
          <a:p>
            <a:pPr lvl="2"/>
            <a:r>
              <a:rPr lang="en-GB" sz="2300" i="1" dirty="0" smtClean="0">
                <a:solidFill>
                  <a:schemeClr val="accent1">
                    <a:lumMod val="75000"/>
                  </a:schemeClr>
                </a:solidFill>
              </a:rPr>
              <a:t>smoking is seen as a shared social activity in work/business relationships, and at family events/celebrations.</a:t>
            </a:r>
          </a:p>
          <a:p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n some cultures, it remains normal to smoke. In societies where smoking is becoming 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denormalised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, smoking is not 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denormalised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everywhere. </a:t>
            </a:r>
          </a:p>
          <a:p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Social expectations of behaviour within a culture (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eg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associated with politeness/hospitality with visitors) can prevent household members from challenging others’ smoking behaviours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17259" y="2809264"/>
            <a:ext cx="9707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258" y="5126776"/>
            <a:ext cx="2494120" cy="132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0" y="4751754"/>
            <a:ext cx="2811593" cy="2106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8178" cy="840677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376092"/>
                </a:solidFill>
                <a:latin typeface="+mn-lt"/>
              </a:rPr>
              <a:t>WHAT INFLUENCES SOCIAL NORMS?</a:t>
            </a:r>
            <a:endParaRPr lang="en-GB" dirty="0">
              <a:latin typeface="+mn-lt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38200" y="1412725"/>
            <a:ext cx="10259646" cy="43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17259" y="2809264"/>
            <a:ext cx="9707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258" y="5126776"/>
            <a:ext cx="2494120" cy="13280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0036" y="1412725"/>
            <a:ext cx="99847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>
                <a:solidFill>
                  <a:srgbClr val="376092"/>
                </a:solidFill>
              </a:rPr>
              <a:t>Social exposure to a behaviour (</a:t>
            </a:r>
            <a:r>
              <a:rPr lang="en-GB" sz="3200" i="1" dirty="0" err="1">
                <a:solidFill>
                  <a:srgbClr val="376092"/>
                </a:solidFill>
              </a:rPr>
              <a:t>ie</a:t>
            </a:r>
            <a:r>
              <a:rPr lang="en-GB" sz="3200" i="1" dirty="0">
                <a:solidFill>
                  <a:srgbClr val="376092"/>
                </a:solidFill>
              </a:rPr>
              <a:t> normative influences): </a:t>
            </a:r>
          </a:p>
          <a:p>
            <a:pPr lvl="1"/>
            <a:r>
              <a:rPr lang="en-GB" sz="3200" i="1" dirty="0">
                <a:solidFill>
                  <a:srgbClr val="376092"/>
                </a:solidFill>
              </a:rPr>
              <a:t>‘The composite ways through which people see that </a:t>
            </a:r>
          </a:p>
          <a:p>
            <a:pPr lvl="1"/>
            <a:r>
              <a:rPr lang="en-GB" sz="3200" i="1" dirty="0">
                <a:solidFill>
                  <a:srgbClr val="376092"/>
                </a:solidFill>
              </a:rPr>
              <a:t>  behaviour in their social, physical and symbolic  </a:t>
            </a:r>
          </a:p>
          <a:p>
            <a:pPr lvl="1"/>
            <a:r>
              <a:rPr lang="en-GB" sz="3200" i="1" dirty="0">
                <a:solidFill>
                  <a:srgbClr val="376092"/>
                </a:solidFill>
              </a:rPr>
              <a:t>  environments</a:t>
            </a:r>
            <a:r>
              <a:rPr lang="en-GB" sz="3200" i="1" dirty="0" smtClean="0">
                <a:solidFill>
                  <a:srgbClr val="376092"/>
                </a:solidFill>
              </a:rPr>
              <a:t>.’</a:t>
            </a:r>
          </a:p>
          <a:p>
            <a:r>
              <a:rPr lang="en-GB" sz="3200" i="1" dirty="0" err="1" smtClean="0">
                <a:solidFill>
                  <a:srgbClr val="376092"/>
                </a:solidFill>
              </a:rPr>
              <a:t>ie</a:t>
            </a:r>
            <a:r>
              <a:rPr lang="en-GB" sz="3200" i="1" dirty="0" smtClean="0">
                <a:solidFill>
                  <a:srgbClr val="376092"/>
                </a:solidFill>
              </a:rPr>
              <a:t> what behaviours are acceptable (</a:t>
            </a:r>
            <a:r>
              <a:rPr lang="en-GB" sz="3200" i="1" dirty="0" err="1" smtClean="0">
                <a:solidFill>
                  <a:srgbClr val="376092"/>
                </a:solidFill>
              </a:rPr>
              <a:t>ie</a:t>
            </a:r>
            <a:r>
              <a:rPr lang="en-GB" sz="3200" i="1" dirty="0" smtClean="0">
                <a:solidFill>
                  <a:srgbClr val="376092"/>
                </a:solidFill>
              </a:rPr>
              <a:t> normative) in which contexts</a:t>
            </a:r>
            <a:endParaRPr lang="en-GB" sz="3200" i="1" dirty="0">
              <a:solidFill>
                <a:srgbClr val="376092"/>
              </a:solidFill>
            </a:endParaRPr>
          </a:p>
          <a:p>
            <a:pPr lvl="1"/>
            <a:endParaRPr lang="en-GB" sz="2800" i="1" dirty="0">
              <a:solidFill>
                <a:srgbClr val="376092"/>
              </a:solidFill>
            </a:endParaRPr>
          </a:p>
          <a:p>
            <a:r>
              <a:rPr lang="en-GB" sz="2400" i="1" dirty="0" smtClean="0">
                <a:solidFill>
                  <a:srgbClr val="376092"/>
                </a:solidFill>
              </a:rPr>
              <a:t>Source</a:t>
            </a:r>
            <a:r>
              <a:rPr lang="en-GB" sz="2400" i="1" dirty="0">
                <a:solidFill>
                  <a:srgbClr val="376092"/>
                </a:solidFill>
              </a:rPr>
              <a:t>: Mead et al (2014) Understanding the sources of normative influence on behaviour: The example of tobacco. Social Science and Medicine, 115, 139-143.</a:t>
            </a:r>
          </a:p>
        </p:txBody>
      </p:sp>
    </p:spTree>
    <p:extLst>
      <p:ext uri="{BB962C8B-B14F-4D97-AF65-F5344CB8AC3E}">
        <p14:creationId xmlns:p14="http://schemas.microsoft.com/office/powerpoint/2010/main" val="13763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6948"/>
            <a:ext cx="2811593" cy="2106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8178" cy="840677"/>
          </a:xfrm>
        </p:spPr>
        <p:txBody>
          <a:bodyPr>
            <a:normAutofit/>
          </a:bodyPr>
          <a:lstStyle/>
          <a:p>
            <a:r>
              <a:rPr lang="en-US" sz="3200" b="1" cap="small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Here </a:t>
            </a:r>
            <a:r>
              <a:rPr lang="en-US" sz="3200" b="1" cap="small" dirty="0" smtClean="0">
                <a:solidFill>
                  <a:srgbClr val="376092"/>
                </a:solidFill>
                <a:latin typeface="Calibri"/>
              </a:rPr>
              <a:t>are</a:t>
            </a:r>
            <a:r>
              <a:rPr lang="en-US" sz="3200" b="1" cap="small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 a few examples…</a:t>
            </a:r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38200" y="1321690"/>
            <a:ext cx="10259646" cy="4149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By smoking together we develop a connection of friendship and relationship (‘</a:t>
            </a:r>
            <a:r>
              <a:rPr lang="en-GB" i="1" dirty="0" err="1" smtClean="0">
                <a:solidFill>
                  <a:schemeClr val="accent1">
                    <a:lumMod val="75000"/>
                  </a:schemeClr>
                </a:solidFill>
              </a:rPr>
              <a:t>guanxi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’), which is important in the Chinese culture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.” (Abdullah et al, 2012)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“They (mothers) felt pressurised by the norms and expectations of their particular social environment(s) [which were in contrast to the wider social expectations of NOT smoking around children] to provide an uncritical environment [in the home] where people can smoke…”  (Robinson, 2008)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17259" y="2809264"/>
            <a:ext cx="9707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7820" y="4922135"/>
            <a:ext cx="2493480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0" y="4751754"/>
            <a:ext cx="2811593" cy="2106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78178" cy="840677"/>
          </a:xfrm>
        </p:spPr>
        <p:txBody>
          <a:bodyPr>
            <a:normAutofit fontScale="90000"/>
          </a:bodyPr>
          <a:lstStyle/>
          <a:p>
            <a:r>
              <a:rPr lang="en-US" sz="3200" b="1" cap="small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SOCIAL EXPOSURE AND SOCIAL NORMS AROUND SMOKING IN THE HOME</a:t>
            </a:r>
            <a:endParaRPr lang="en-GB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838200" y="1412725"/>
            <a:ext cx="10259646" cy="43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17259" y="2809264"/>
            <a:ext cx="9707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258" y="5126776"/>
            <a:ext cx="2494120" cy="132803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80149"/>
              </p:ext>
            </p:extLst>
          </p:nvPr>
        </p:nvGraphicFramePr>
        <p:xfrm>
          <a:off x="1267591" y="1358884"/>
          <a:ext cx="9400863" cy="419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349">
                  <a:extLst>
                    <a:ext uri="{9D8B030D-6E8A-4147-A177-3AD203B41FA5}">
                      <a16:colId xmlns:a16="http://schemas.microsoft.com/office/drawing/2014/main" val="4018957017"/>
                    </a:ext>
                  </a:extLst>
                </a:gridCol>
                <a:gridCol w="3465095">
                  <a:extLst>
                    <a:ext uri="{9D8B030D-6E8A-4147-A177-3AD203B41FA5}">
                      <a16:colId xmlns:a16="http://schemas.microsoft.com/office/drawing/2014/main" val="2535296416"/>
                    </a:ext>
                  </a:extLst>
                </a:gridCol>
                <a:gridCol w="3588419">
                  <a:extLst>
                    <a:ext uri="{9D8B030D-6E8A-4147-A177-3AD203B41FA5}">
                      <a16:colId xmlns:a16="http://schemas.microsoft.com/office/drawing/2014/main" val="1861067393"/>
                    </a:ext>
                  </a:extLst>
                </a:gridCol>
              </a:tblGrid>
              <a:tr h="351492">
                <a:tc>
                  <a:txBody>
                    <a:bodyPr/>
                    <a:lstStyle/>
                    <a:p>
                      <a:r>
                        <a:rPr lang="en-GB" dirty="0" smtClean="0"/>
                        <a:t>Social norm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25387"/>
                  </a:ext>
                </a:extLst>
              </a:tr>
              <a:tr h="1179236">
                <a:tc>
                  <a:txBody>
                    <a:bodyPr/>
                    <a:lstStyle/>
                    <a:p>
                      <a:r>
                        <a:rPr lang="en-GB" dirty="0" smtClean="0"/>
                        <a:t>Social environment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Exposure to others engaging in the phenomenon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Observing</a:t>
                      </a:r>
                      <a:r>
                        <a:rPr lang="en-GB" baseline="0" dirty="0" smtClean="0"/>
                        <a:t> smoking behaviour of family members, friends, peers in the home and elsewhere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4516"/>
                  </a:ext>
                </a:extLst>
              </a:tr>
              <a:tr h="367881"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environment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Exposure to phenomenon</a:t>
                      </a:r>
                      <a:r>
                        <a:rPr lang="en-GB" baseline="0" dirty="0" smtClean="0"/>
                        <a:t> through physical sites and spatial restrictions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Restrictions and no-smoking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signs,</a:t>
                      </a:r>
                      <a:r>
                        <a:rPr lang="en-GB" baseline="0" dirty="0" smtClean="0"/>
                        <a:t> presence/absence of ashtrays in homes, smoking shelters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69203"/>
                  </a:ext>
                </a:extLst>
              </a:tr>
              <a:tr h="367881">
                <a:tc>
                  <a:txBody>
                    <a:bodyPr/>
                    <a:lstStyle/>
                    <a:p>
                      <a:r>
                        <a:rPr lang="en-GB" dirty="0" smtClean="0"/>
                        <a:t>Symbolic environment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Exposure to official and unofficial health promotion</a:t>
                      </a:r>
                      <a:r>
                        <a:rPr lang="en-GB" baseline="0" dirty="0" smtClean="0"/>
                        <a:t> messages, advertisements, media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Statements about relative harm of SHS and children’s exposure</a:t>
                      </a:r>
                      <a:r>
                        <a:rPr lang="en-GB" baseline="0" dirty="0" smtClean="0"/>
                        <a:t> from public health organisations, health professionals, schools, coverage in news and social media, depictions of smoking in TV/films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794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324337" y="872359"/>
            <a:ext cx="9743831" cy="47825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Discussion areas:</a:t>
            </a:r>
          </a:p>
          <a:p>
            <a:pPr marL="0" indent="0">
              <a:buNone/>
            </a:pP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How might social norms influence ability to create/maintain a smoke-free home in your country?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Are social norms re: smoking in the home changing? Why? If not, how could they be changed through social, physical and symbolic environmental influences?</a:t>
            </a:r>
          </a:p>
          <a:p>
            <a:pPr marL="514350" indent="-514350">
              <a:buAutoNum type="arabicPeriod"/>
            </a:pPr>
            <a:r>
              <a:rPr lang="en-GB" i="1" smtClean="0">
                <a:solidFill>
                  <a:schemeClr val="accent1">
                    <a:lumMod val="75000"/>
                  </a:schemeClr>
                </a:solidFill>
              </a:rPr>
              <a:t>What might be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the unintended consequences of changing social norms related to smoking in </a:t>
            </a:r>
            <a:r>
              <a:rPr lang="en-GB" i="1" smtClean="0">
                <a:solidFill>
                  <a:schemeClr val="accent1">
                    <a:lumMod val="75000"/>
                  </a:schemeClr>
                </a:solidFill>
              </a:rPr>
              <a:t>the home?</a:t>
            </a:r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17259" y="2809264"/>
            <a:ext cx="97073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85" y="4748601"/>
            <a:ext cx="2810500" cy="210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7820" y="5138778"/>
            <a:ext cx="2493480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823</Words>
  <Application>Microsoft Office PowerPoint</Application>
  <PresentationFormat>Widescreen</PresentationFormat>
  <Paragraphs>97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SMOKE-FREE HOMES WORKSHOP 7-9th May 18 Group discussion: Changing social norms </vt:lpstr>
      <vt:lpstr>PowerPoint Presentation</vt:lpstr>
      <vt:lpstr>How do social norms influence ability to create/maintain a smoke-free home (SHF)?</vt:lpstr>
      <vt:lpstr>WHAT INFLUENCES SOCIAL NORMS?</vt:lpstr>
      <vt:lpstr>Here are a few examples…</vt:lpstr>
      <vt:lpstr>SOCIAL EXPOSURE AND SOCIAL NORMS AROUND SMOKING IN THE HOME</vt:lpstr>
      <vt:lpstr>PowerPoint Presentation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SMOKE-FREE HOMES WORKSHOP 7-9th May 18 Group discussion: Changing social norms</dc:title>
  <dc:creator>Rachel O'Donnell</dc:creator>
  <cp:lastModifiedBy>AMOS Amanda</cp:lastModifiedBy>
  <cp:revision>19</cp:revision>
  <dcterms:created xsi:type="dcterms:W3CDTF">2018-04-30T13:16:59Z</dcterms:created>
  <dcterms:modified xsi:type="dcterms:W3CDTF">2018-05-01T14:26:52Z</dcterms:modified>
</cp:coreProperties>
</file>