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3" r:id="rId3"/>
    <p:sldId id="302" r:id="rId4"/>
    <p:sldId id="305" r:id="rId5"/>
    <p:sldId id="303" r:id="rId6"/>
    <p:sldId id="306" r:id="rId7"/>
    <p:sldId id="307" r:id="rId8"/>
  </p:sldIdLst>
  <p:sldSz cx="9144000" cy="6858000" type="screen4x3"/>
  <p:notesSz cx="6858000" cy="9144000"/>
  <p:defaultTextStyle>
    <a:defPPr>
      <a:defRPr lang="en-MY"/>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64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19D17-B26A-46E2-B284-B68803C45E52}" type="datetimeFigureOut">
              <a:rPr lang="en-MY" smtClean="0"/>
              <a:t>07/05/18</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DB01C-2AA6-42E6-95EC-D7214EBDC2DF}" type="slidenum">
              <a:rPr lang="en-MY" smtClean="0"/>
              <a:t>‹#›</a:t>
            </a:fld>
            <a:endParaRPr lang="en-MY"/>
          </a:p>
        </p:txBody>
      </p:sp>
    </p:spTree>
    <p:extLst>
      <p:ext uri="{BB962C8B-B14F-4D97-AF65-F5344CB8AC3E}">
        <p14:creationId xmlns:p14="http://schemas.microsoft.com/office/powerpoint/2010/main" val="75378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S:\Users\shahin\Documents\websites\topislamic\images\powerpoint\top_mosq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259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AC4BA09E-F874-4694-8CB7-FE9613BD1274}" type="datetime1">
              <a:rPr lang="en-GB" smtClean="0"/>
              <a:t>07/05/18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38059CE-59BB-4ED5-A877-B374A13BBFCA}" type="slidenum">
              <a:rPr lang="en-GB"/>
              <a:pPr>
                <a:defRPr/>
              </a:pPr>
              <a:t>‹#›</a:t>
            </a:fld>
            <a:endParaRPr lang="en-GB"/>
          </a:p>
        </p:txBody>
      </p:sp>
    </p:spTree>
    <p:extLst>
      <p:ext uri="{BB962C8B-B14F-4D97-AF65-F5344CB8AC3E}">
        <p14:creationId xmlns:p14="http://schemas.microsoft.com/office/powerpoint/2010/main" val="139384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E861232-0AE3-41B2-A3BC-837B70531352}" type="datetime1">
              <a:rPr lang="en-GB" smtClean="0"/>
              <a:t>07/05/18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D22D0C-02B8-4638-B5E9-1D7A993C6131}" type="slidenum">
              <a:rPr lang="en-GB"/>
              <a:pPr>
                <a:defRPr/>
              </a:pPr>
              <a:t>‹#›</a:t>
            </a:fld>
            <a:endParaRPr lang="en-GB"/>
          </a:p>
        </p:txBody>
      </p:sp>
    </p:spTree>
    <p:extLst>
      <p:ext uri="{BB962C8B-B14F-4D97-AF65-F5344CB8AC3E}">
        <p14:creationId xmlns:p14="http://schemas.microsoft.com/office/powerpoint/2010/main" val="198942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88B6BB6-E5A5-4811-80B1-E2850D00FFBF}" type="datetime1">
              <a:rPr lang="en-GB" smtClean="0"/>
              <a:t>07/05/18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6CA83F3-0288-4566-8098-1370F2388BF0}" type="slidenum">
              <a:rPr lang="en-GB"/>
              <a:pPr>
                <a:defRPr/>
              </a:pPr>
              <a:t>‹#›</a:t>
            </a:fld>
            <a:endParaRPr lang="en-GB"/>
          </a:p>
        </p:txBody>
      </p:sp>
    </p:spTree>
    <p:extLst>
      <p:ext uri="{BB962C8B-B14F-4D97-AF65-F5344CB8AC3E}">
        <p14:creationId xmlns:p14="http://schemas.microsoft.com/office/powerpoint/2010/main" val="371916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92B2C00-4953-4A0D-BAC0-7CC5E90F9E04}" type="datetime1">
              <a:rPr lang="en-GB" smtClean="0"/>
              <a:t>07/05/18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CD4AC6-E235-40FB-8EC5-E37C7A1C3DB0}" type="slidenum">
              <a:rPr lang="en-GB"/>
              <a:pPr>
                <a:defRPr/>
              </a:pPr>
              <a:t>‹#›</a:t>
            </a:fld>
            <a:endParaRPr lang="en-GB"/>
          </a:p>
        </p:txBody>
      </p:sp>
    </p:spTree>
    <p:extLst>
      <p:ext uri="{BB962C8B-B14F-4D97-AF65-F5344CB8AC3E}">
        <p14:creationId xmlns:p14="http://schemas.microsoft.com/office/powerpoint/2010/main" val="283246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8201B9-F9D6-4C33-AE12-0061F4898A6D}" type="datetime1">
              <a:rPr lang="en-GB" smtClean="0"/>
              <a:t>07/05/18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D971D93-7D48-44CB-8857-6D115989ECE4}" type="slidenum">
              <a:rPr lang="en-GB"/>
              <a:pPr>
                <a:defRPr/>
              </a:pPr>
              <a:t>‹#›</a:t>
            </a:fld>
            <a:endParaRPr lang="en-GB"/>
          </a:p>
        </p:txBody>
      </p:sp>
    </p:spTree>
    <p:extLst>
      <p:ext uri="{BB962C8B-B14F-4D97-AF65-F5344CB8AC3E}">
        <p14:creationId xmlns:p14="http://schemas.microsoft.com/office/powerpoint/2010/main" val="32933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43424CA-0B55-4F05-AF73-4F193E4D8B43}" type="datetime1">
              <a:rPr lang="en-GB" smtClean="0"/>
              <a:t>07/05/18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8A41678-97EA-461A-8230-703AA4051190}" type="slidenum">
              <a:rPr lang="en-GB"/>
              <a:pPr>
                <a:defRPr/>
              </a:pPr>
              <a:t>‹#›</a:t>
            </a:fld>
            <a:endParaRPr lang="en-GB"/>
          </a:p>
        </p:txBody>
      </p:sp>
    </p:spTree>
    <p:extLst>
      <p:ext uri="{BB962C8B-B14F-4D97-AF65-F5344CB8AC3E}">
        <p14:creationId xmlns:p14="http://schemas.microsoft.com/office/powerpoint/2010/main" val="342162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A34C4C7-8DFD-4014-8447-54C233B692C5}" type="datetime1">
              <a:rPr lang="en-GB" smtClean="0"/>
              <a:t>07/05/18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245E8C5-3812-46A2-8BDF-83656D4D4F7C}" type="slidenum">
              <a:rPr lang="en-GB"/>
              <a:pPr>
                <a:defRPr/>
              </a:pPr>
              <a:t>‹#›</a:t>
            </a:fld>
            <a:endParaRPr lang="en-GB"/>
          </a:p>
        </p:txBody>
      </p:sp>
    </p:spTree>
    <p:extLst>
      <p:ext uri="{BB962C8B-B14F-4D97-AF65-F5344CB8AC3E}">
        <p14:creationId xmlns:p14="http://schemas.microsoft.com/office/powerpoint/2010/main" val="253393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B0344B6-9476-4341-A6D3-0F73F98BE34F}" type="datetime1">
              <a:rPr lang="en-GB" smtClean="0"/>
              <a:t>07/05/18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AF4FD5E-AB45-4E9D-BD29-8B9BEDC80D86}" type="slidenum">
              <a:rPr lang="en-GB"/>
              <a:pPr>
                <a:defRPr/>
              </a:pPr>
              <a:t>‹#›</a:t>
            </a:fld>
            <a:endParaRPr lang="en-GB"/>
          </a:p>
        </p:txBody>
      </p:sp>
    </p:spTree>
    <p:extLst>
      <p:ext uri="{BB962C8B-B14F-4D97-AF65-F5344CB8AC3E}">
        <p14:creationId xmlns:p14="http://schemas.microsoft.com/office/powerpoint/2010/main" val="227581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45F19B-625F-4B02-A8C3-4CE8DCC1CB18}" type="datetime1">
              <a:rPr lang="en-GB" smtClean="0"/>
              <a:t>07/05/18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CFF22A8-03FD-4906-A5F3-5A873F469B43}" type="slidenum">
              <a:rPr lang="en-GB"/>
              <a:pPr>
                <a:defRPr/>
              </a:pPr>
              <a:t>‹#›</a:t>
            </a:fld>
            <a:endParaRPr lang="en-GB"/>
          </a:p>
        </p:txBody>
      </p:sp>
    </p:spTree>
    <p:extLst>
      <p:ext uri="{BB962C8B-B14F-4D97-AF65-F5344CB8AC3E}">
        <p14:creationId xmlns:p14="http://schemas.microsoft.com/office/powerpoint/2010/main" val="137557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B50FBE-FF09-4887-9524-A5505C441DFA}" type="datetime1">
              <a:rPr lang="en-GB" smtClean="0"/>
              <a:t>07/05/18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5B5E77D-DA88-4EC4-9694-EEE31E7401E5}" type="slidenum">
              <a:rPr lang="en-GB"/>
              <a:pPr>
                <a:defRPr/>
              </a:pPr>
              <a:t>‹#›</a:t>
            </a:fld>
            <a:endParaRPr lang="en-GB"/>
          </a:p>
        </p:txBody>
      </p:sp>
    </p:spTree>
    <p:extLst>
      <p:ext uri="{BB962C8B-B14F-4D97-AF65-F5344CB8AC3E}">
        <p14:creationId xmlns:p14="http://schemas.microsoft.com/office/powerpoint/2010/main" val="289641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EDD081-2B18-496B-84F8-7951A6B5D61C}" type="datetime1">
              <a:rPr lang="en-GB" smtClean="0"/>
              <a:t>07/05/18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BB2DEEA-4374-46A2-958F-E9B360836246}" type="slidenum">
              <a:rPr lang="en-GB"/>
              <a:pPr>
                <a:defRPr/>
              </a:pPr>
              <a:t>‹#›</a:t>
            </a:fld>
            <a:endParaRPr lang="en-GB"/>
          </a:p>
        </p:txBody>
      </p:sp>
    </p:spTree>
    <p:extLst>
      <p:ext uri="{BB962C8B-B14F-4D97-AF65-F5344CB8AC3E}">
        <p14:creationId xmlns:p14="http://schemas.microsoft.com/office/powerpoint/2010/main" val="8792588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A2F4220-347A-430F-9952-68819A11C982}" type="datetime1">
              <a:rPr lang="en-GB" smtClean="0"/>
              <a:t>07/05/18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A81CFCB-4B2F-4F5A-A198-97454C297F6B}" type="slidenum">
              <a:rPr lang="en-GB"/>
              <a:pPr>
                <a:defRPr/>
              </a:pPr>
              <a:t>‹#›</a:t>
            </a:fld>
            <a:endParaRPr lang="en-GB"/>
          </a:p>
        </p:txBody>
      </p:sp>
      <p:pic>
        <p:nvPicPr>
          <p:cNvPr id="103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stellar" pitchFamily="18" charset="0"/>
        </a:defRPr>
      </a:lvl2pPr>
      <a:lvl3pPr algn="ctr" rtl="0" eaLnBrk="1" fontAlgn="base" hangingPunct="1">
        <a:spcBef>
          <a:spcPct val="0"/>
        </a:spcBef>
        <a:spcAft>
          <a:spcPct val="0"/>
        </a:spcAft>
        <a:defRPr sz="4400">
          <a:solidFill>
            <a:schemeClr val="tx1"/>
          </a:solidFill>
          <a:latin typeface="Castellar" pitchFamily="18" charset="0"/>
        </a:defRPr>
      </a:lvl3pPr>
      <a:lvl4pPr algn="ctr" rtl="0" eaLnBrk="1" fontAlgn="base" hangingPunct="1">
        <a:spcBef>
          <a:spcPct val="0"/>
        </a:spcBef>
        <a:spcAft>
          <a:spcPct val="0"/>
        </a:spcAft>
        <a:defRPr sz="4400">
          <a:solidFill>
            <a:schemeClr val="tx1"/>
          </a:solidFill>
          <a:latin typeface="Castellar" pitchFamily="18" charset="0"/>
        </a:defRPr>
      </a:lvl4pPr>
      <a:lvl5pPr algn="ctr" rtl="0" eaLnBrk="1" fontAlgn="base" hangingPunct="1">
        <a:spcBef>
          <a:spcPct val="0"/>
        </a:spcBef>
        <a:spcAft>
          <a:spcPct val="0"/>
        </a:spcAft>
        <a:defRPr sz="4400">
          <a:solidFill>
            <a:schemeClr val="tx1"/>
          </a:solidFill>
          <a:latin typeface="Castellar" pitchFamily="18" charset="0"/>
        </a:defRPr>
      </a:lvl5pPr>
      <a:lvl6pPr marL="457200" algn="ctr" rtl="0" eaLnBrk="1" fontAlgn="base" hangingPunct="1">
        <a:spcBef>
          <a:spcPct val="0"/>
        </a:spcBef>
        <a:spcAft>
          <a:spcPct val="0"/>
        </a:spcAft>
        <a:defRPr sz="4400">
          <a:solidFill>
            <a:schemeClr val="tx1"/>
          </a:solidFill>
          <a:latin typeface="Castellar" pitchFamily="18" charset="0"/>
        </a:defRPr>
      </a:lvl6pPr>
      <a:lvl7pPr marL="914400" algn="ctr" rtl="0" eaLnBrk="1" fontAlgn="base" hangingPunct="1">
        <a:spcBef>
          <a:spcPct val="0"/>
        </a:spcBef>
        <a:spcAft>
          <a:spcPct val="0"/>
        </a:spcAft>
        <a:defRPr sz="4400">
          <a:solidFill>
            <a:schemeClr val="tx1"/>
          </a:solidFill>
          <a:latin typeface="Castellar" pitchFamily="18" charset="0"/>
        </a:defRPr>
      </a:lvl7pPr>
      <a:lvl8pPr marL="1371600" algn="ctr" rtl="0" eaLnBrk="1" fontAlgn="base" hangingPunct="1">
        <a:spcBef>
          <a:spcPct val="0"/>
        </a:spcBef>
        <a:spcAft>
          <a:spcPct val="0"/>
        </a:spcAft>
        <a:defRPr sz="4400">
          <a:solidFill>
            <a:schemeClr val="tx1"/>
          </a:solidFill>
          <a:latin typeface="Castellar" pitchFamily="18" charset="0"/>
        </a:defRPr>
      </a:lvl8pPr>
      <a:lvl9pPr marL="1828800" algn="ctr" rtl="0" eaLnBrk="1" fontAlgn="base" hangingPunct="1">
        <a:spcBef>
          <a:spcPct val="0"/>
        </a:spcBef>
        <a:spcAft>
          <a:spcPct val="0"/>
        </a:spcAft>
        <a:defRPr sz="4400">
          <a:solidFill>
            <a:schemeClr val="tx1"/>
          </a:solidFill>
          <a:latin typeface="Castellar"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130425"/>
            <a:ext cx="4534272" cy="1470025"/>
          </a:xfrm>
        </p:spPr>
        <p:txBody>
          <a:bodyPr/>
          <a:lstStyle/>
          <a:p>
            <a:r>
              <a:rPr lang="en-MY" altLang="en-US" sz="3200" b="1" dirty="0" smtClean="0"/>
              <a:t>Ramadan- Seizing the divine opportunity towards SMOKING CESSATION</a:t>
            </a:r>
            <a:endParaRPr lang="en-GB" altLang="en-US" sz="3200" b="1" dirty="0" smtClean="0"/>
          </a:p>
        </p:txBody>
      </p:sp>
      <p:sp>
        <p:nvSpPr>
          <p:cNvPr id="3" name="Subtitle 2"/>
          <p:cNvSpPr>
            <a:spLocks noGrp="1"/>
          </p:cNvSpPr>
          <p:nvPr>
            <p:ph type="subTitle" idx="1"/>
          </p:nvPr>
        </p:nvSpPr>
        <p:spPr>
          <a:xfrm>
            <a:off x="1115616" y="4725144"/>
            <a:ext cx="3384376" cy="1752600"/>
          </a:xfrm>
        </p:spPr>
        <p:txBody>
          <a:bodyPr rtlCol="0">
            <a:normAutofit lnSpcReduction="10000"/>
          </a:bodyPr>
          <a:lstStyle/>
          <a:p>
            <a:pPr fontAlgn="auto">
              <a:spcAft>
                <a:spcPts val="0"/>
              </a:spcAft>
              <a:buFont typeface="Arial" pitchFamily="34" charset="0"/>
              <a:buNone/>
              <a:defRPr/>
            </a:pPr>
            <a:r>
              <a:rPr lang="en-GB" sz="2000" dirty="0" err="1" smtClean="0">
                <a:solidFill>
                  <a:schemeClr val="tx1"/>
                </a:solidFill>
              </a:rPr>
              <a:t>Dr.Suriani</a:t>
            </a:r>
            <a:r>
              <a:rPr lang="en-GB" sz="2000" dirty="0" smtClean="0">
                <a:solidFill>
                  <a:schemeClr val="tx1"/>
                </a:solidFill>
              </a:rPr>
              <a:t> Ismail</a:t>
            </a:r>
          </a:p>
          <a:p>
            <a:pPr fontAlgn="auto">
              <a:spcAft>
                <a:spcPts val="0"/>
              </a:spcAft>
              <a:buFont typeface="Arial" pitchFamily="34" charset="0"/>
              <a:buNone/>
              <a:defRPr/>
            </a:pPr>
            <a:r>
              <a:rPr lang="en-GB" sz="2000" dirty="0" smtClean="0">
                <a:solidFill>
                  <a:schemeClr val="tx1"/>
                </a:solidFill>
              </a:rPr>
              <a:t>Faculty of Medicine &amp; Health Sciences</a:t>
            </a:r>
          </a:p>
          <a:p>
            <a:pPr fontAlgn="auto">
              <a:spcAft>
                <a:spcPts val="0"/>
              </a:spcAft>
              <a:buFont typeface="Arial" pitchFamily="34" charset="0"/>
              <a:buNone/>
              <a:defRPr/>
            </a:pPr>
            <a:r>
              <a:rPr lang="en-GB" sz="2000" dirty="0" err="1" smtClean="0">
                <a:solidFill>
                  <a:schemeClr val="tx1"/>
                </a:solidFill>
              </a:rPr>
              <a:t>Universiti</a:t>
            </a:r>
            <a:r>
              <a:rPr lang="en-GB" sz="2000" dirty="0" smtClean="0">
                <a:solidFill>
                  <a:schemeClr val="tx1"/>
                </a:solidFill>
              </a:rPr>
              <a:t> Putra Malaysia</a:t>
            </a:r>
          </a:p>
          <a:p>
            <a:pPr fontAlgn="auto">
              <a:spcAft>
                <a:spcPts val="0"/>
              </a:spcAft>
              <a:buFont typeface="Arial" pitchFamily="34" charset="0"/>
              <a:buNone/>
              <a:defRPr/>
            </a:pPr>
            <a:r>
              <a:rPr lang="en-GB" sz="2000" dirty="0" smtClean="0">
                <a:solidFill>
                  <a:schemeClr val="tx1"/>
                </a:solidFill>
              </a:rPr>
              <a:t>2016</a:t>
            </a:r>
          </a:p>
        </p:txBody>
      </p:sp>
      <p:sp>
        <p:nvSpPr>
          <p:cNvPr id="2" name="Slide Number Placeholder 1"/>
          <p:cNvSpPr>
            <a:spLocks noGrp="1"/>
          </p:cNvSpPr>
          <p:nvPr>
            <p:ph type="sldNum" sz="quarter" idx="12"/>
          </p:nvPr>
        </p:nvSpPr>
        <p:spPr/>
        <p:txBody>
          <a:bodyPr/>
          <a:lstStyle/>
          <a:p>
            <a:pPr>
              <a:defRPr/>
            </a:pPr>
            <a:fld id="{F38059CE-59BB-4ED5-A877-B374A13BBFCA}" type="slidenum">
              <a:rPr lang="en-GB" smtClean="0"/>
              <a:pPr>
                <a:defRPr/>
              </a:pPr>
              <a:t>1</a:t>
            </a:fld>
            <a:endParaRPr lang="en-GB"/>
          </a:p>
        </p:txBody>
      </p:sp>
      <p:sp>
        <p:nvSpPr>
          <p:cNvPr id="5" name="TextBox 4"/>
          <p:cNvSpPr txBox="1"/>
          <p:nvPr/>
        </p:nvSpPr>
        <p:spPr>
          <a:xfrm>
            <a:off x="5580112" y="548680"/>
            <a:ext cx="3096344" cy="2154436"/>
          </a:xfrm>
          <a:prstGeom prst="rect">
            <a:avLst/>
          </a:prstGeom>
          <a:noFill/>
        </p:spPr>
        <p:txBody>
          <a:bodyPr wrap="square" rtlCol="0">
            <a:spAutoFit/>
          </a:bodyPr>
          <a:lstStyle/>
          <a:p>
            <a:r>
              <a:rPr lang="en-MY" sz="1400" dirty="0" smtClean="0"/>
              <a:t>Content</a:t>
            </a:r>
            <a:endParaRPr lang="en-MY" sz="1400" dirty="0"/>
          </a:p>
          <a:p>
            <a:r>
              <a:rPr lang="en-MY" sz="1400" dirty="0" smtClean="0"/>
              <a:t>Environmental </a:t>
            </a:r>
            <a:r>
              <a:rPr lang="en-MY" sz="1400" dirty="0"/>
              <a:t>influence</a:t>
            </a:r>
          </a:p>
          <a:p>
            <a:r>
              <a:rPr lang="en-MY" sz="1400" dirty="0" smtClean="0"/>
              <a:t>- Scientific </a:t>
            </a:r>
            <a:r>
              <a:rPr lang="en-MY" sz="1400" dirty="0"/>
              <a:t>perspective</a:t>
            </a:r>
          </a:p>
          <a:p>
            <a:r>
              <a:rPr lang="en-MY" sz="1400" dirty="0" smtClean="0"/>
              <a:t>- Islamic </a:t>
            </a:r>
            <a:r>
              <a:rPr lang="en-MY" sz="1400" dirty="0"/>
              <a:t>perspective</a:t>
            </a:r>
          </a:p>
          <a:p>
            <a:endParaRPr lang="en-MY" sz="1400" dirty="0"/>
          </a:p>
          <a:p>
            <a:r>
              <a:rPr lang="en-MY" sz="1400" dirty="0" smtClean="0"/>
              <a:t>Ramadan smoking cessation research</a:t>
            </a:r>
          </a:p>
          <a:p>
            <a:endParaRPr lang="en-US" dirty="0"/>
          </a:p>
          <a:p>
            <a:endParaRPr lang="en-MY" dirty="0"/>
          </a:p>
        </p:txBody>
      </p:sp>
      <p:sp>
        <p:nvSpPr>
          <p:cNvPr id="6" name="TextBox 5"/>
          <p:cNvSpPr txBox="1"/>
          <p:nvPr/>
        </p:nvSpPr>
        <p:spPr>
          <a:xfrm>
            <a:off x="5292080" y="2276872"/>
            <a:ext cx="3528392" cy="2640723"/>
          </a:xfrm>
          <a:prstGeom prst="rect">
            <a:avLst/>
          </a:prstGeom>
          <a:noFill/>
        </p:spPr>
        <p:txBody>
          <a:bodyPr wrap="square" rtlCol="0">
            <a:spAutoFit/>
          </a:bodyPr>
          <a:lstStyle/>
          <a:p>
            <a:pPr lvl="0">
              <a:spcBef>
                <a:spcPct val="20000"/>
              </a:spcBef>
            </a:pPr>
            <a:r>
              <a:rPr lang="en-MY" dirty="0">
                <a:solidFill>
                  <a:prstClr val="black"/>
                </a:solidFill>
                <a:latin typeface="Century Schoolbook"/>
                <a:cs typeface="+mn-cs"/>
              </a:rPr>
              <a:t>“It is unreasonable to expect that people will change their behaviour </a:t>
            </a:r>
            <a:r>
              <a:rPr lang="en-MY" b="1" dirty="0">
                <a:solidFill>
                  <a:srgbClr val="FF0000"/>
                </a:solidFill>
                <a:latin typeface="Century Schoolbook"/>
                <a:cs typeface="+mn-cs"/>
              </a:rPr>
              <a:t>easily</a:t>
            </a:r>
            <a:r>
              <a:rPr lang="en-MY" dirty="0">
                <a:solidFill>
                  <a:prstClr val="black"/>
                </a:solidFill>
                <a:latin typeface="Century Schoolbook"/>
                <a:cs typeface="+mn-cs"/>
              </a:rPr>
              <a:t> when so many forces in the social, cultural, and physical environment conspire against such change.”</a:t>
            </a:r>
            <a:r>
              <a:rPr lang="en-MY" baseline="30000" dirty="0">
                <a:solidFill>
                  <a:prstClr val="black"/>
                </a:solidFill>
                <a:latin typeface="Century Schoolbook"/>
                <a:cs typeface="+mn-cs"/>
              </a:rPr>
              <a:t>1</a:t>
            </a:r>
            <a:r>
              <a:rPr lang="en-MY" dirty="0">
                <a:solidFill>
                  <a:prstClr val="black"/>
                </a:solidFill>
                <a:latin typeface="Century Schoolbook"/>
                <a:cs typeface="+mn-cs"/>
              </a:rPr>
              <a:t> </a:t>
            </a:r>
            <a:endParaRPr lang="en-MY" dirty="0" smtClean="0">
              <a:solidFill>
                <a:prstClr val="black"/>
              </a:solidFill>
              <a:latin typeface="Century Schoolbook"/>
              <a:cs typeface="+mn-cs"/>
            </a:endParaRPr>
          </a:p>
          <a:p>
            <a:pPr lvl="0">
              <a:spcBef>
                <a:spcPct val="20000"/>
              </a:spcBef>
            </a:pPr>
            <a:endParaRPr lang="en-MY" sz="900" dirty="0">
              <a:solidFill>
                <a:prstClr val="black"/>
              </a:solidFill>
              <a:latin typeface="Century Schoolbook"/>
              <a:cs typeface="+mn-cs"/>
            </a:endParaRPr>
          </a:p>
          <a:p>
            <a:pPr lvl="0">
              <a:spcBef>
                <a:spcPct val="20000"/>
              </a:spcBef>
            </a:pPr>
            <a:r>
              <a:rPr lang="en-MY" sz="900" dirty="0" smtClean="0">
                <a:solidFill>
                  <a:prstClr val="black"/>
                </a:solidFill>
                <a:latin typeface="Century Schoolbook"/>
                <a:cs typeface="+mn-cs"/>
              </a:rPr>
              <a:t>1. Smedley </a:t>
            </a:r>
            <a:r>
              <a:rPr lang="en-MY" sz="900" dirty="0">
                <a:solidFill>
                  <a:prstClr val="black"/>
                </a:solidFill>
                <a:latin typeface="Century Schoolbook"/>
                <a:cs typeface="+mn-cs"/>
              </a:rPr>
              <a:t>BD, </a:t>
            </a:r>
            <a:r>
              <a:rPr lang="en-MY" sz="900" dirty="0" err="1">
                <a:solidFill>
                  <a:prstClr val="black"/>
                </a:solidFill>
                <a:latin typeface="Century Schoolbook"/>
                <a:cs typeface="+mn-cs"/>
              </a:rPr>
              <a:t>Syme</a:t>
            </a:r>
            <a:r>
              <a:rPr lang="en-MY" sz="900" dirty="0">
                <a:solidFill>
                  <a:prstClr val="black"/>
                </a:solidFill>
                <a:latin typeface="Century Schoolbook"/>
                <a:cs typeface="+mn-cs"/>
              </a:rPr>
              <a:t> SL. Promoting health: intervention strategies from social and behavioural research. Am J Health </a:t>
            </a:r>
            <a:r>
              <a:rPr lang="en-MY" sz="900" dirty="0" err="1">
                <a:solidFill>
                  <a:prstClr val="black"/>
                </a:solidFill>
                <a:latin typeface="Century Schoolbook"/>
                <a:cs typeface="+mn-cs"/>
              </a:rPr>
              <a:t>Promot</a:t>
            </a:r>
            <a:r>
              <a:rPr lang="en-MY" sz="900" dirty="0">
                <a:solidFill>
                  <a:prstClr val="black"/>
                </a:solidFill>
                <a:latin typeface="Century Schoolbook"/>
                <a:cs typeface="+mn-cs"/>
              </a:rPr>
              <a:t>. 2001; </a:t>
            </a:r>
            <a:r>
              <a:rPr lang="en-MY" sz="900" dirty="0" smtClean="0">
                <a:solidFill>
                  <a:prstClr val="black"/>
                </a:solidFill>
                <a:latin typeface="Century Schoolbook"/>
                <a:cs typeface="+mn-cs"/>
              </a:rPr>
              <a:t>15:149–166</a:t>
            </a:r>
            <a:endParaRPr lang="en-MY" sz="900" dirty="0">
              <a:solidFill>
                <a:prstClr val="black"/>
              </a:solidFill>
              <a:latin typeface="Century Schoolbook"/>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085184"/>
            <a:ext cx="230505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MY" sz="2800" cap="small" dirty="0"/>
              <a:t>Environmental </a:t>
            </a:r>
            <a:r>
              <a:rPr lang="en-MY" sz="2800" cap="small" dirty="0" smtClean="0"/>
              <a:t>influence </a:t>
            </a:r>
            <a:endParaRPr lang="en-MY" sz="2800" cap="small" dirty="0"/>
          </a:p>
        </p:txBody>
      </p:sp>
      <p:sp>
        <p:nvSpPr>
          <p:cNvPr id="3" name="Content Placeholder 2"/>
          <p:cNvSpPr>
            <a:spLocks noGrp="1"/>
          </p:cNvSpPr>
          <p:nvPr>
            <p:ph sz="half" idx="1"/>
          </p:nvPr>
        </p:nvSpPr>
        <p:spPr/>
        <p:txBody>
          <a:bodyPr/>
          <a:lstStyle/>
          <a:p>
            <a:pPr marL="0" lvl="0" indent="0">
              <a:buNone/>
            </a:pPr>
            <a:r>
              <a:rPr lang="en-MY" sz="1600" dirty="0">
                <a:solidFill>
                  <a:prstClr val="black"/>
                </a:solidFill>
              </a:rPr>
              <a:t>To successfully address smoking behaviours in real world contexts, we must first understand the underlying dynamics of initiating, using, and quitting smoking with respect not only to individual-level characteristics of smokers, but also to </a:t>
            </a:r>
            <a:r>
              <a:rPr lang="en-MY" sz="1600" dirty="0">
                <a:solidFill>
                  <a:srgbClr val="FF0000"/>
                </a:solidFill>
              </a:rPr>
              <a:t>their living and working environments </a:t>
            </a:r>
            <a:r>
              <a:rPr lang="en-MY" sz="1600" baseline="30000" dirty="0" smtClean="0">
                <a:solidFill>
                  <a:prstClr val="black"/>
                </a:solidFill>
              </a:rPr>
              <a:t>1</a:t>
            </a:r>
            <a:r>
              <a:rPr lang="en-MY" sz="1600" dirty="0" smtClean="0">
                <a:solidFill>
                  <a:prstClr val="black"/>
                </a:solidFill>
              </a:rPr>
              <a:t> </a:t>
            </a:r>
            <a:endParaRPr lang="en-MY" sz="1600" dirty="0">
              <a:solidFill>
                <a:prstClr val="black"/>
              </a:solidFill>
            </a:endParaRPr>
          </a:p>
          <a:p>
            <a:pPr marL="0" lvl="0" indent="0">
              <a:buNone/>
            </a:pPr>
            <a:endParaRPr lang="en-MY" sz="1600" dirty="0">
              <a:solidFill>
                <a:prstClr val="black"/>
              </a:solidFill>
            </a:endParaRPr>
          </a:p>
          <a:p>
            <a:pPr marL="0" lvl="0" indent="0">
              <a:buNone/>
            </a:pPr>
            <a:r>
              <a:rPr lang="en-MY" sz="1600" dirty="0">
                <a:solidFill>
                  <a:prstClr val="black"/>
                </a:solidFill>
              </a:rPr>
              <a:t>Providing smokers with the motivation and skills to quit smoking cannot be effective if </a:t>
            </a:r>
            <a:r>
              <a:rPr lang="en-MY" sz="1600" dirty="0">
                <a:solidFill>
                  <a:srgbClr val="FF0000"/>
                </a:solidFill>
              </a:rPr>
              <a:t>environments make it difficult or almost impossible </a:t>
            </a:r>
            <a:r>
              <a:rPr lang="en-MY" sz="1600" dirty="0">
                <a:solidFill>
                  <a:prstClr val="black"/>
                </a:solidFill>
              </a:rPr>
              <a:t>to change their behaviour </a:t>
            </a:r>
            <a:r>
              <a:rPr lang="en-MY" sz="1600" baseline="30000" dirty="0" smtClean="0">
                <a:solidFill>
                  <a:prstClr val="black"/>
                </a:solidFill>
              </a:rPr>
              <a:t>2</a:t>
            </a:r>
            <a:endParaRPr lang="en-MY" sz="1600" dirty="0" smtClean="0"/>
          </a:p>
        </p:txBody>
      </p:sp>
      <p:sp>
        <p:nvSpPr>
          <p:cNvPr id="2" name="Slide Number Placeholder 1"/>
          <p:cNvSpPr>
            <a:spLocks noGrp="1"/>
          </p:cNvSpPr>
          <p:nvPr>
            <p:ph type="sldNum" sz="quarter" idx="12"/>
          </p:nvPr>
        </p:nvSpPr>
        <p:spPr/>
        <p:txBody>
          <a:bodyPr/>
          <a:lstStyle/>
          <a:p>
            <a:pPr>
              <a:defRPr/>
            </a:pPr>
            <a:fld id="{D8A41678-97EA-461A-8230-703AA4051190}" type="slidenum">
              <a:rPr lang="en-GB" smtClean="0"/>
              <a:pPr>
                <a:defRPr/>
              </a:pPr>
              <a:t>2</a:t>
            </a:fld>
            <a:endParaRPr lang="en-GB"/>
          </a:p>
        </p:txBody>
      </p:sp>
      <p:sp>
        <p:nvSpPr>
          <p:cNvPr id="11" name="TextBox 10"/>
          <p:cNvSpPr txBox="1"/>
          <p:nvPr/>
        </p:nvSpPr>
        <p:spPr>
          <a:xfrm>
            <a:off x="251520" y="5733256"/>
            <a:ext cx="4392488" cy="923330"/>
          </a:xfrm>
          <a:prstGeom prst="rect">
            <a:avLst/>
          </a:prstGeom>
          <a:noFill/>
        </p:spPr>
        <p:txBody>
          <a:bodyPr wrap="square" rtlCol="0">
            <a:spAutoFit/>
          </a:bodyPr>
          <a:lstStyle/>
          <a:p>
            <a:r>
              <a:rPr lang="en-MY" sz="900" dirty="0"/>
              <a:t>1</a:t>
            </a:r>
            <a:r>
              <a:rPr lang="en-MY" sz="900" dirty="0" smtClean="0"/>
              <a:t>. </a:t>
            </a:r>
            <a:r>
              <a:rPr lang="en-MY" sz="900" dirty="0" err="1" smtClean="0"/>
              <a:t>Brownson</a:t>
            </a:r>
            <a:r>
              <a:rPr lang="en-MY" sz="900" dirty="0" smtClean="0"/>
              <a:t> </a:t>
            </a:r>
            <a:r>
              <a:rPr lang="en-MY" sz="900" dirty="0"/>
              <a:t>RC, </a:t>
            </a:r>
            <a:r>
              <a:rPr lang="en-MY" sz="900" dirty="0" err="1"/>
              <a:t>Haire-Joshu</a:t>
            </a:r>
            <a:r>
              <a:rPr lang="en-MY" sz="900" dirty="0"/>
              <a:t> D, Luke DA. Shaping the context of health: a review of environmental and policy approaches in the prevention of chronic diseases. </a:t>
            </a:r>
            <a:r>
              <a:rPr lang="en-MY" sz="900" dirty="0" err="1"/>
              <a:t>Annu</a:t>
            </a:r>
            <a:r>
              <a:rPr lang="en-MY" sz="900" dirty="0"/>
              <a:t> Rev Public Health. 2006; 27:341–370. </a:t>
            </a:r>
          </a:p>
          <a:p>
            <a:r>
              <a:rPr lang="en-MY" sz="900" dirty="0" smtClean="0"/>
              <a:t>2. </a:t>
            </a:r>
            <a:r>
              <a:rPr lang="en-MY" sz="900" dirty="0" err="1" smtClean="0"/>
              <a:t>Calo</a:t>
            </a:r>
            <a:r>
              <a:rPr lang="en-MY" sz="900" dirty="0" smtClean="0"/>
              <a:t> </a:t>
            </a:r>
            <a:r>
              <a:rPr lang="en-MY" sz="900" dirty="0"/>
              <a:t>WA, </a:t>
            </a:r>
            <a:r>
              <a:rPr lang="en-MY" sz="900" dirty="0" err="1"/>
              <a:t>Krasny</a:t>
            </a:r>
            <a:r>
              <a:rPr lang="en-MY" sz="900" dirty="0"/>
              <a:t> SE. Environmental determinants of smoking </a:t>
            </a:r>
            <a:r>
              <a:rPr lang="en-MY" sz="900" dirty="0" err="1"/>
              <a:t>behaviors</a:t>
            </a:r>
            <a:r>
              <a:rPr lang="en-MY" sz="900" dirty="0"/>
              <a:t>: The role of policy and environmental interventions in preventing smoking initiation and supporting cessation. </a:t>
            </a:r>
            <a:r>
              <a:rPr lang="en-MY" sz="900" dirty="0" err="1"/>
              <a:t>Curr</a:t>
            </a:r>
            <a:r>
              <a:rPr lang="en-MY" sz="900" dirty="0"/>
              <a:t> </a:t>
            </a:r>
            <a:r>
              <a:rPr lang="en-MY" sz="900" dirty="0" err="1"/>
              <a:t>Cardiovasc</a:t>
            </a:r>
            <a:r>
              <a:rPr lang="en-MY" sz="900" dirty="0"/>
              <a:t> Risk Rep. 2013 7(6): 446–452. </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124744"/>
            <a:ext cx="3114502" cy="311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60232" y="2564904"/>
            <a:ext cx="2341067" cy="273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78910" y="4933037"/>
            <a:ext cx="4104455" cy="1600438"/>
          </a:xfrm>
          <a:prstGeom prst="rect">
            <a:avLst/>
          </a:prstGeom>
          <a:solidFill>
            <a:schemeClr val="accent3">
              <a:lumMod val="60000"/>
              <a:lumOff val="40000"/>
            </a:schemeClr>
          </a:solidFill>
          <a:ln>
            <a:solidFill>
              <a:schemeClr val="tx1"/>
            </a:solidFill>
          </a:ln>
        </p:spPr>
        <p:txBody>
          <a:bodyPr wrap="square" rtlCol="0">
            <a:spAutoFit/>
          </a:bodyPr>
          <a:lstStyle/>
          <a:p>
            <a:r>
              <a:rPr lang="en-MY" sz="1400" dirty="0"/>
              <a:t>“And (remember) the Day when the wrong-doer </a:t>
            </a:r>
            <a:r>
              <a:rPr lang="en-MY" sz="1400" dirty="0" smtClean="0"/>
              <a:t>will </a:t>
            </a:r>
            <a:r>
              <a:rPr lang="en-MY" sz="1400" dirty="0"/>
              <a:t>bite on his hand, he will say: ‘Oh!  Would that I had taken a path with the Messenger.  Ah!  Woe to me!  Would that I had never taken </a:t>
            </a:r>
            <a:r>
              <a:rPr lang="en-MY" sz="1400" dirty="0">
                <a:solidFill>
                  <a:srgbClr val="FF0000"/>
                </a:solidFill>
              </a:rPr>
              <a:t>so-and-so as a friend</a:t>
            </a:r>
            <a:r>
              <a:rPr lang="en-MY" sz="1400" dirty="0"/>
              <a:t>!  He indeed led me astray from the Reminder (the Quran) after it had come to me.’” (Surah Al </a:t>
            </a:r>
            <a:r>
              <a:rPr lang="en-MY" sz="1400" dirty="0" err="1"/>
              <a:t>Furqan</a:t>
            </a:r>
            <a:r>
              <a:rPr lang="en-MY" sz="1400" dirty="0"/>
              <a:t> 25:27)</a:t>
            </a:r>
          </a:p>
        </p:txBody>
      </p:sp>
    </p:spTree>
    <p:extLst>
      <p:ext uri="{BB962C8B-B14F-4D97-AF65-F5344CB8AC3E}">
        <p14:creationId xmlns:p14="http://schemas.microsoft.com/office/powerpoint/2010/main" val="28452430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78098"/>
          </a:xfrm>
        </p:spPr>
        <p:txBody>
          <a:bodyPr/>
          <a:lstStyle/>
          <a:p>
            <a:pPr algn="l"/>
            <a:r>
              <a:rPr lang="en-US" dirty="0" smtClean="0"/>
              <a:t>So…..</a:t>
            </a:r>
            <a:endParaRPr lang="en-MY" dirty="0"/>
          </a:p>
        </p:txBody>
      </p:sp>
      <p:sp>
        <p:nvSpPr>
          <p:cNvPr id="7" name="Content Placeholder 6"/>
          <p:cNvSpPr>
            <a:spLocks noGrp="1"/>
          </p:cNvSpPr>
          <p:nvPr>
            <p:ph sz="half" idx="1"/>
          </p:nvPr>
        </p:nvSpPr>
        <p:spPr>
          <a:xfrm>
            <a:off x="457200" y="1124744"/>
            <a:ext cx="3610744" cy="5001419"/>
          </a:xfrm>
        </p:spPr>
        <p:txBody>
          <a:bodyPr/>
          <a:lstStyle/>
          <a:p>
            <a:pPr marL="0" indent="0">
              <a:buNone/>
            </a:pPr>
            <a:r>
              <a:rPr lang="en-US" sz="1400" b="1" dirty="0" smtClean="0"/>
              <a:t>Positive/ encouraging environment is important - in behavior change- emphasize modern science &amp; religiously!!! </a:t>
            </a:r>
          </a:p>
          <a:p>
            <a:pPr marL="0" indent="0">
              <a:spcBef>
                <a:spcPts val="0"/>
              </a:spcBef>
              <a:buNone/>
            </a:pPr>
            <a:endParaRPr lang="en-US" sz="1800" b="1" dirty="0">
              <a:solidFill>
                <a:srgbClr val="FF0000"/>
              </a:solidFill>
            </a:endParaRPr>
          </a:p>
          <a:p>
            <a:pPr marL="0" indent="0">
              <a:spcBef>
                <a:spcPts val="0"/>
              </a:spcBef>
              <a:buNone/>
            </a:pPr>
            <a:r>
              <a:rPr lang="en-MY" sz="1400" b="1" dirty="0" smtClean="0">
                <a:solidFill>
                  <a:srgbClr val="FF0000"/>
                </a:solidFill>
              </a:rPr>
              <a:t>Can </a:t>
            </a:r>
            <a:r>
              <a:rPr lang="en-MY" sz="1400" b="1" dirty="0">
                <a:solidFill>
                  <a:srgbClr val="FF0000"/>
                </a:solidFill>
              </a:rPr>
              <a:t>you always move to a new land ?</a:t>
            </a:r>
          </a:p>
          <a:p>
            <a:pPr marL="0" indent="0">
              <a:spcBef>
                <a:spcPts val="0"/>
              </a:spcBef>
              <a:buNone/>
            </a:pPr>
            <a:r>
              <a:rPr lang="en-MY" sz="1400" b="1" dirty="0">
                <a:solidFill>
                  <a:srgbClr val="FF0000"/>
                </a:solidFill>
              </a:rPr>
              <a:t>Or a new </a:t>
            </a:r>
            <a:r>
              <a:rPr lang="en-MY" sz="1400" b="1" dirty="0" smtClean="0">
                <a:solidFill>
                  <a:srgbClr val="FF0000"/>
                </a:solidFill>
              </a:rPr>
              <a:t>neighbourhood</a:t>
            </a:r>
            <a:r>
              <a:rPr lang="en-MY" sz="1400" b="1" dirty="0">
                <a:solidFill>
                  <a:srgbClr val="FF0000"/>
                </a:solidFill>
              </a:rPr>
              <a:t>? </a:t>
            </a:r>
          </a:p>
          <a:p>
            <a:pPr marL="0" indent="0">
              <a:spcBef>
                <a:spcPts val="0"/>
              </a:spcBef>
              <a:buNone/>
            </a:pPr>
            <a:r>
              <a:rPr lang="en-MY" sz="1400" b="1" dirty="0">
                <a:solidFill>
                  <a:srgbClr val="FF0000"/>
                </a:solidFill>
              </a:rPr>
              <a:t>Or new workplace? </a:t>
            </a:r>
          </a:p>
          <a:p>
            <a:pPr marL="0" indent="0">
              <a:spcBef>
                <a:spcPts val="0"/>
              </a:spcBef>
              <a:buNone/>
            </a:pPr>
            <a:r>
              <a:rPr lang="en-MY" sz="1400" b="1" dirty="0">
                <a:solidFill>
                  <a:srgbClr val="FF0000"/>
                </a:solidFill>
              </a:rPr>
              <a:t>Or get new friends..?</a:t>
            </a:r>
          </a:p>
          <a:p>
            <a:pPr marL="0" indent="0">
              <a:spcBef>
                <a:spcPts val="0"/>
              </a:spcBef>
              <a:buNone/>
            </a:pPr>
            <a:r>
              <a:rPr lang="en-MY" sz="1400" b="1" dirty="0" smtClean="0">
                <a:solidFill>
                  <a:srgbClr val="FF0000"/>
                </a:solidFill>
              </a:rPr>
              <a:t>Or....</a:t>
            </a:r>
            <a:r>
              <a:rPr lang="en-MY" sz="1400" b="1" dirty="0">
                <a:solidFill>
                  <a:srgbClr val="FF0000"/>
                </a:solidFill>
              </a:rPr>
              <a:t>get a new FAMILY</a:t>
            </a:r>
            <a:r>
              <a:rPr lang="en-MY" sz="1400" b="1" dirty="0" smtClean="0">
                <a:solidFill>
                  <a:srgbClr val="FF0000"/>
                </a:solidFill>
              </a:rPr>
              <a:t>?!</a:t>
            </a:r>
          </a:p>
          <a:p>
            <a:pPr marL="0" lvl="0" indent="0">
              <a:buNone/>
            </a:pPr>
            <a:endParaRPr lang="en-MY" sz="1400" dirty="0" smtClean="0">
              <a:solidFill>
                <a:prstClr val="black"/>
              </a:solidFill>
            </a:endParaRPr>
          </a:p>
          <a:p>
            <a:pPr marL="0" indent="0">
              <a:spcBef>
                <a:spcPts val="0"/>
              </a:spcBef>
              <a:buNone/>
            </a:pPr>
            <a:endParaRPr lang="en-MY" sz="1400" dirty="0" smtClean="0"/>
          </a:p>
          <a:p>
            <a:pPr marL="0" indent="0">
              <a:spcBef>
                <a:spcPts val="0"/>
              </a:spcBef>
              <a:buNone/>
            </a:pPr>
            <a:endParaRPr lang="en-MY" sz="1400" dirty="0"/>
          </a:p>
          <a:p>
            <a:pPr marL="0" indent="0">
              <a:spcBef>
                <a:spcPts val="0"/>
              </a:spcBef>
              <a:buNone/>
            </a:pPr>
            <a:endParaRPr lang="en-MY" sz="1400" dirty="0" smtClean="0"/>
          </a:p>
          <a:p>
            <a:pPr marL="0" indent="0">
              <a:spcBef>
                <a:spcPts val="0"/>
              </a:spcBef>
              <a:buNone/>
            </a:pPr>
            <a:endParaRPr lang="en-MY" sz="1400" dirty="0" smtClean="0"/>
          </a:p>
        </p:txBody>
      </p:sp>
      <p:sp>
        <p:nvSpPr>
          <p:cNvPr id="5" name="Slide Number Placeholder 4"/>
          <p:cNvSpPr>
            <a:spLocks noGrp="1"/>
          </p:cNvSpPr>
          <p:nvPr>
            <p:ph type="sldNum" sz="quarter" idx="12"/>
          </p:nvPr>
        </p:nvSpPr>
        <p:spPr/>
        <p:txBody>
          <a:bodyPr/>
          <a:lstStyle/>
          <a:p>
            <a:pPr>
              <a:defRPr/>
            </a:pPr>
            <a:fld id="{D8A41678-97EA-461A-8230-703AA4051190}" type="slidenum">
              <a:rPr lang="en-GB" smtClean="0"/>
              <a:pPr>
                <a:defRPr/>
              </a:pPr>
              <a:t>3</a:t>
            </a:fld>
            <a:endParaRPr lang="en-GB"/>
          </a:p>
        </p:txBody>
      </p:sp>
      <p:sp>
        <p:nvSpPr>
          <p:cNvPr id="2" name="TextBox 1"/>
          <p:cNvSpPr txBox="1"/>
          <p:nvPr/>
        </p:nvSpPr>
        <p:spPr>
          <a:xfrm>
            <a:off x="393846" y="3645024"/>
            <a:ext cx="121804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smtClean="0"/>
              <a:t>Let’s move?</a:t>
            </a:r>
            <a:endParaRPr lang="en-MY" sz="1400" dirty="0"/>
          </a:p>
        </p:txBody>
      </p:sp>
      <p:sp>
        <p:nvSpPr>
          <p:cNvPr id="3" name="Content Placeholder 2"/>
          <p:cNvSpPr>
            <a:spLocks noGrp="1"/>
          </p:cNvSpPr>
          <p:nvPr>
            <p:ph sz="half" idx="2"/>
          </p:nvPr>
        </p:nvSpPr>
        <p:spPr>
          <a:xfrm>
            <a:off x="4716016" y="1108310"/>
            <a:ext cx="4038600" cy="5073427"/>
          </a:xfrm>
        </p:spPr>
        <p:txBody>
          <a:bodyPr/>
          <a:lstStyle/>
          <a:p>
            <a:pPr marL="0" indent="0">
              <a:spcBef>
                <a:spcPts val="0"/>
              </a:spcBef>
              <a:buNone/>
            </a:pPr>
            <a:r>
              <a:rPr lang="en-MY" sz="1400" dirty="0"/>
              <a:t>During Ramadan </a:t>
            </a:r>
            <a:r>
              <a:rPr lang="en-US" sz="1400" dirty="0">
                <a:solidFill>
                  <a:srgbClr val="FF0000"/>
                </a:solidFill>
              </a:rPr>
              <a:t>- </a:t>
            </a:r>
            <a:r>
              <a:rPr lang="en-MY" sz="1400" dirty="0"/>
              <a:t>an opportunity to weaken risky behaviours</a:t>
            </a:r>
            <a:r>
              <a:rPr lang="en-MY" sz="1400" baseline="30000" dirty="0"/>
              <a:t>2</a:t>
            </a:r>
            <a:r>
              <a:rPr lang="en-MY" sz="1400" dirty="0"/>
              <a:t> </a:t>
            </a:r>
            <a:r>
              <a:rPr lang="en-MY" sz="1200" dirty="0">
                <a:solidFill>
                  <a:srgbClr val="FF0000"/>
                </a:solidFill>
              </a:rPr>
              <a:t>(X)</a:t>
            </a:r>
            <a:r>
              <a:rPr lang="en-US" sz="1200" dirty="0">
                <a:solidFill>
                  <a:srgbClr val="FF0000"/>
                </a:solidFill>
              </a:rPr>
              <a:t> </a:t>
            </a:r>
            <a:endParaRPr lang="en-MY" sz="1200" dirty="0">
              <a:solidFill>
                <a:prstClr val="black"/>
              </a:solidFill>
            </a:endParaRPr>
          </a:p>
          <a:p>
            <a:pPr marL="0" lvl="0" indent="0">
              <a:spcBef>
                <a:spcPts val="0"/>
              </a:spcBef>
              <a:buNone/>
            </a:pPr>
            <a:endParaRPr lang="en-MY" sz="1200" dirty="0">
              <a:solidFill>
                <a:prstClr val="black"/>
              </a:solidFill>
            </a:endParaRPr>
          </a:p>
          <a:p>
            <a:pPr marL="0" lvl="0" indent="0">
              <a:spcBef>
                <a:spcPts val="0"/>
              </a:spcBef>
              <a:buNone/>
            </a:pPr>
            <a:r>
              <a:rPr lang="en-MY" sz="1200" dirty="0">
                <a:solidFill>
                  <a:prstClr val="black"/>
                </a:solidFill>
              </a:rPr>
              <a:t>Perceived barriers </a:t>
            </a:r>
            <a:r>
              <a:rPr lang="en-US" sz="1200" baseline="30000" dirty="0">
                <a:solidFill>
                  <a:prstClr val="black"/>
                </a:solidFill>
              </a:rPr>
              <a:t>1</a:t>
            </a:r>
            <a:endParaRPr lang="en-MY" sz="1200" dirty="0">
              <a:solidFill>
                <a:prstClr val="black"/>
              </a:solidFill>
            </a:endParaRPr>
          </a:p>
          <a:p>
            <a:pPr lvl="0">
              <a:spcBef>
                <a:spcPts val="0"/>
              </a:spcBef>
              <a:buFontTx/>
              <a:buChar char="-"/>
            </a:pPr>
            <a:r>
              <a:rPr lang="en-MY" sz="1200" dirty="0">
                <a:solidFill>
                  <a:prstClr val="black"/>
                </a:solidFill>
              </a:rPr>
              <a:t>stress</a:t>
            </a:r>
          </a:p>
          <a:p>
            <a:pPr lvl="0">
              <a:spcBef>
                <a:spcPts val="0"/>
              </a:spcBef>
              <a:buFontTx/>
              <a:buChar char="-"/>
            </a:pPr>
            <a:r>
              <a:rPr lang="en-MY" sz="1200" dirty="0">
                <a:solidFill>
                  <a:prstClr val="black"/>
                </a:solidFill>
              </a:rPr>
              <a:t>enjoy smoking </a:t>
            </a:r>
          </a:p>
          <a:p>
            <a:pPr lvl="0">
              <a:spcBef>
                <a:spcPts val="0"/>
              </a:spcBef>
              <a:buFontTx/>
              <a:buChar char="-"/>
            </a:pPr>
            <a:r>
              <a:rPr lang="en-MY" sz="1200" dirty="0">
                <a:solidFill>
                  <a:prstClr val="black"/>
                </a:solidFill>
              </a:rPr>
              <a:t>addiction  </a:t>
            </a:r>
          </a:p>
          <a:p>
            <a:pPr lvl="0">
              <a:spcBef>
                <a:spcPts val="0"/>
              </a:spcBef>
              <a:buFontTx/>
              <a:buChar char="-"/>
            </a:pPr>
            <a:r>
              <a:rPr lang="en-MY" sz="1200" b="1" dirty="0">
                <a:solidFill>
                  <a:prstClr val="black"/>
                </a:solidFill>
              </a:rPr>
              <a:t>social acceptability </a:t>
            </a:r>
            <a:r>
              <a:rPr lang="en-MY" sz="1200" b="1" dirty="0">
                <a:solidFill>
                  <a:srgbClr val="FF0000"/>
                </a:solidFill>
              </a:rPr>
              <a:t>(X)</a:t>
            </a:r>
            <a:r>
              <a:rPr lang="en-MY" sz="1200" b="1" dirty="0">
                <a:solidFill>
                  <a:prstClr val="black"/>
                </a:solidFill>
              </a:rPr>
              <a:t> </a:t>
            </a:r>
          </a:p>
          <a:p>
            <a:pPr lvl="0">
              <a:spcBef>
                <a:spcPts val="0"/>
              </a:spcBef>
              <a:buFontTx/>
              <a:buChar char="-"/>
            </a:pPr>
            <a:r>
              <a:rPr lang="en-MY" sz="1200" dirty="0">
                <a:solidFill>
                  <a:prstClr val="black"/>
                </a:solidFill>
              </a:rPr>
              <a:t>lack quit resources </a:t>
            </a:r>
          </a:p>
          <a:p>
            <a:pPr lvl="0">
              <a:spcBef>
                <a:spcPts val="0"/>
              </a:spcBef>
              <a:buFontTx/>
              <a:buChar char="-"/>
            </a:pPr>
            <a:r>
              <a:rPr lang="en-MY" sz="1200" b="1" dirty="0">
                <a:solidFill>
                  <a:prstClr val="black"/>
                </a:solidFill>
              </a:rPr>
              <a:t>pro-smoking living environments </a:t>
            </a:r>
            <a:r>
              <a:rPr lang="en-MY" sz="1200" b="1" dirty="0">
                <a:solidFill>
                  <a:srgbClr val="FF0000"/>
                </a:solidFill>
              </a:rPr>
              <a:t>(X)</a:t>
            </a:r>
          </a:p>
          <a:p>
            <a:pPr>
              <a:spcBef>
                <a:spcPts val="0"/>
              </a:spcBef>
              <a:buFontTx/>
              <a:buChar char="-"/>
            </a:pPr>
            <a:r>
              <a:rPr lang="en-MY" sz="1200" b="1" dirty="0">
                <a:solidFill>
                  <a:prstClr val="black"/>
                </a:solidFill>
              </a:rPr>
              <a:t>smoking cultural norms</a:t>
            </a:r>
            <a:r>
              <a:rPr lang="en-MY" sz="1200" dirty="0">
                <a:solidFill>
                  <a:prstClr val="black"/>
                </a:solidFill>
              </a:rPr>
              <a:t>; </a:t>
            </a:r>
            <a:r>
              <a:rPr lang="en-MY" sz="1200" dirty="0">
                <a:solidFill>
                  <a:srgbClr val="FF0000"/>
                </a:solidFill>
              </a:rPr>
              <a:t>(X)</a:t>
            </a:r>
            <a:endParaRPr lang="en-MY" sz="1200" dirty="0">
              <a:solidFill>
                <a:prstClr val="black"/>
              </a:solidFill>
            </a:endParaRPr>
          </a:p>
          <a:p>
            <a:pPr marL="0" indent="0">
              <a:spcBef>
                <a:spcPts val="0"/>
              </a:spcBef>
              <a:buNone/>
            </a:pPr>
            <a:endParaRPr lang="en-MY" sz="1200" dirty="0"/>
          </a:p>
          <a:p>
            <a:pPr marL="0" indent="0">
              <a:spcBef>
                <a:spcPts val="0"/>
              </a:spcBef>
              <a:buNone/>
            </a:pPr>
            <a:r>
              <a:rPr lang="en-MY" sz="1200" dirty="0" smtClean="0"/>
              <a:t>Opportunity </a:t>
            </a:r>
            <a:r>
              <a:rPr lang="en-MY" sz="1200" dirty="0"/>
              <a:t>for easy initiation of smoking </a:t>
            </a:r>
            <a:r>
              <a:rPr lang="en-MY" sz="1200" dirty="0" smtClean="0"/>
              <a:t>cessation</a:t>
            </a:r>
          </a:p>
          <a:p>
            <a:pPr marL="0" indent="0">
              <a:spcBef>
                <a:spcPts val="0"/>
              </a:spcBef>
              <a:buNone/>
            </a:pPr>
            <a:endParaRPr lang="en-MY" sz="1200" dirty="0"/>
          </a:p>
          <a:p>
            <a:pPr>
              <a:spcBef>
                <a:spcPts val="0"/>
              </a:spcBef>
              <a:buFont typeface="Arial" panose="020B0604020202020204" pitchFamily="34" charset="0"/>
              <a:buChar char="•"/>
            </a:pPr>
            <a:r>
              <a:rPr lang="en-MY" sz="1200" dirty="0"/>
              <a:t>London-wide Ramadan campaign &gt; 83% of Muslims in London showed positive attitude towards smoking cessation during Ramadan</a:t>
            </a:r>
            <a:r>
              <a:rPr lang="en-MY" sz="1200" baseline="30000" dirty="0"/>
              <a:t> </a:t>
            </a:r>
            <a:r>
              <a:rPr lang="en-MY" sz="1200" baseline="30000" dirty="0" smtClean="0"/>
              <a:t>3</a:t>
            </a:r>
          </a:p>
          <a:p>
            <a:pPr marL="0" indent="0">
              <a:spcBef>
                <a:spcPts val="0"/>
              </a:spcBef>
              <a:buNone/>
            </a:pPr>
            <a:endParaRPr lang="en-MY" sz="1200" baseline="30000" dirty="0"/>
          </a:p>
          <a:p>
            <a:pPr>
              <a:spcBef>
                <a:spcPts val="0"/>
              </a:spcBef>
              <a:buFont typeface="Arial" panose="020B0604020202020204" pitchFamily="34" charset="0"/>
              <a:buChar char="•"/>
            </a:pPr>
            <a:r>
              <a:rPr lang="en-MY" sz="1200" dirty="0"/>
              <a:t>Karachi it was reported that 91% of smokers attending a clinic - gave up smoking during the month of Ramadhan </a:t>
            </a:r>
            <a:r>
              <a:rPr lang="en-MY" sz="1200" baseline="30000" dirty="0" smtClean="0"/>
              <a:t>4</a:t>
            </a:r>
          </a:p>
          <a:p>
            <a:pPr marL="0" indent="0">
              <a:spcBef>
                <a:spcPts val="0"/>
              </a:spcBef>
              <a:buNone/>
            </a:pPr>
            <a:endParaRPr lang="en-MY" sz="1200" dirty="0"/>
          </a:p>
          <a:p>
            <a:pPr>
              <a:spcBef>
                <a:spcPts val="0"/>
              </a:spcBef>
              <a:buFont typeface="Arial" panose="020B0604020202020204" pitchFamily="34" charset="0"/>
              <a:buChar char="•"/>
            </a:pPr>
            <a:r>
              <a:rPr lang="en-MY" sz="1200" dirty="0"/>
              <a:t> A survey reported that 96.7% of Muslim smokers in Malaysia feel that stopping smoking during Ramadan is easier compared to other </a:t>
            </a:r>
            <a:r>
              <a:rPr lang="en-MY" sz="1200" dirty="0" smtClean="0"/>
              <a:t>months.</a:t>
            </a:r>
            <a:r>
              <a:rPr lang="en-MY" sz="1200" baseline="30000" dirty="0" smtClean="0"/>
              <a:t>5</a:t>
            </a:r>
          </a:p>
          <a:p>
            <a:pPr>
              <a:spcBef>
                <a:spcPts val="0"/>
              </a:spcBef>
              <a:buFont typeface="Arial" panose="020B0604020202020204" pitchFamily="34" charset="0"/>
              <a:buChar char="•"/>
            </a:pPr>
            <a:endParaRPr lang="en-US" sz="1200" baseline="30000" dirty="0"/>
          </a:p>
          <a:p>
            <a:pPr>
              <a:spcBef>
                <a:spcPts val="0"/>
              </a:spcBef>
              <a:buFont typeface="Arial" panose="020B0604020202020204" pitchFamily="34" charset="0"/>
              <a:buChar char="•"/>
            </a:pPr>
            <a:endParaRPr lang="en-US" sz="1200" baseline="30000" dirty="0" smtClean="0"/>
          </a:p>
          <a:p>
            <a:pPr>
              <a:spcBef>
                <a:spcPts val="0"/>
              </a:spcBef>
              <a:buFont typeface="Arial" panose="020B0604020202020204" pitchFamily="34" charset="0"/>
              <a:buChar char="•"/>
            </a:pPr>
            <a:endParaRPr lang="en-MY" sz="1200" baseline="300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090833"/>
            <a:ext cx="1656184" cy="110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7432" y="5303728"/>
            <a:ext cx="4104456" cy="1431161"/>
          </a:xfrm>
          <a:prstGeom prst="rect">
            <a:avLst/>
          </a:prstGeom>
          <a:noFill/>
        </p:spPr>
        <p:txBody>
          <a:bodyPr wrap="square" rtlCol="0">
            <a:spAutoFit/>
          </a:bodyPr>
          <a:lstStyle/>
          <a:p>
            <a:r>
              <a:rPr lang="en-MY" sz="800" dirty="0"/>
              <a:t>1. </a:t>
            </a:r>
            <a:r>
              <a:rPr lang="en-MY" sz="800" dirty="0" err="1"/>
              <a:t>Sartaj</a:t>
            </a:r>
            <a:r>
              <a:rPr lang="en-MY" sz="800" dirty="0"/>
              <a:t> A. Psycho-social </a:t>
            </a:r>
            <a:r>
              <a:rPr lang="en-MY" sz="800" dirty="0" err="1"/>
              <a:t>behavior</a:t>
            </a:r>
            <a:r>
              <a:rPr lang="en-MY" sz="800" dirty="0"/>
              <a:t> and health benefits of Islamic fasting during the month of Ramadan. J Community Med Health Edu. 2012; 2(9):2161-7</a:t>
            </a:r>
          </a:p>
          <a:p>
            <a:r>
              <a:rPr lang="en-MY" sz="800" dirty="0" smtClean="0"/>
              <a:t>2</a:t>
            </a:r>
            <a:r>
              <a:rPr lang="en-MY" sz="700" dirty="0" smtClean="0"/>
              <a:t>. </a:t>
            </a:r>
            <a:r>
              <a:rPr lang="en-MY" sz="700" dirty="0" err="1" smtClean="0"/>
              <a:t>Tyman</a:t>
            </a:r>
            <a:r>
              <a:rPr lang="en-MY" sz="700" dirty="0" smtClean="0"/>
              <a:t> </a:t>
            </a:r>
            <a:r>
              <a:rPr lang="en-MY" sz="700" dirty="0"/>
              <a:t>L, </a:t>
            </a:r>
            <a:r>
              <a:rPr lang="en-MY" sz="700" dirty="0" err="1"/>
              <a:t>Bonevski</a:t>
            </a:r>
            <a:r>
              <a:rPr lang="en-MY" sz="700" dirty="0"/>
              <a:t> B, Paul C, Bryant J. (2014) Perceived barriers to smoking cessation in selected vulnerable groups: a systematic review of qualitative and quantitative literature. BMJ 4:e006414. doi:10. 1136/bmjopen-2014-006414</a:t>
            </a:r>
          </a:p>
          <a:p>
            <a:r>
              <a:rPr lang="en-MY" sz="700" dirty="0" smtClean="0"/>
              <a:t>3.Taket </a:t>
            </a:r>
            <a:r>
              <a:rPr lang="en-MY" sz="700" dirty="0"/>
              <a:t>A, </a:t>
            </a:r>
            <a:r>
              <a:rPr lang="en-MY" sz="700" dirty="0" err="1"/>
              <a:t>Koteccha</a:t>
            </a:r>
            <a:r>
              <a:rPr lang="en-MY" sz="700" dirty="0"/>
              <a:t> M, Belling R. (2003) Evaluation of London-wide Ramadan campaign.  South Bank University. London </a:t>
            </a:r>
          </a:p>
          <a:p>
            <a:r>
              <a:rPr lang="en-MY" sz="700" dirty="0" smtClean="0"/>
              <a:t>4.Qidwai </a:t>
            </a:r>
            <a:r>
              <a:rPr lang="en-MY" sz="700" dirty="0"/>
              <a:t>W. (2004) Barriers to smoking cessation: Results of a survey among family practice patients. Middle East Journal of Family Medicine 5:5 </a:t>
            </a:r>
          </a:p>
          <a:p>
            <a:r>
              <a:rPr lang="en-MY" sz="700" dirty="0" smtClean="0"/>
              <a:t>5. Abu </a:t>
            </a:r>
            <a:r>
              <a:rPr lang="en-MY" sz="700" dirty="0"/>
              <a:t>Bakar AM, </a:t>
            </a:r>
            <a:r>
              <a:rPr lang="en-MY" sz="700" dirty="0" err="1"/>
              <a:t>Lokman</a:t>
            </a:r>
            <a:r>
              <a:rPr lang="en-MY" sz="700" dirty="0"/>
              <a:t> HJ, Amal MN, Anselm ST, Chan WH, </a:t>
            </a:r>
            <a:r>
              <a:rPr lang="en-MY" sz="700" dirty="0" err="1"/>
              <a:t>Noraziah</a:t>
            </a:r>
            <a:r>
              <a:rPr lang="en-MY" sz="700" dirty="0"/>
              <a:t> AR. et al. (2002) Religious belief in relation to smoking: a cross-sectional study among Muslim males in the month of Ramadan. Malaysian Journal of Medicine and Health Sciences 2(2):</a:t>
            </a:r>
            <a:r>
              <a:rPr lang="en-MY" sz="700" dirty="0" smtClean="0"/>
              <a:t>32-3</a:t>
            </a:r>
            <a:endParaRPr lang="en-MY" sz="700" dirty="0"/>
          </a:p>
        </p:txBody>
      </p:sp>
      <p:sp>
        <p:nvSpPr>
          <p:cNvPr id="10" name="TextBox 9"/>
          <p:cNvSpPr txBox="1"/>
          <p:nvPr/>
        </p:nvSpPr>
        <p:spPr>
          <a:xfrm>
            <a:off x="393846" y="4293096"/>
            <a:ext cx="3672408" cy="923330"/>
          </a:xfrm>
          <a:prstGeom prst="rect">
            <a:avLst/>
          </a:prstGeom>
          <a:solidFill>
            <a:srgbClr val="FFFF00"/>
          </a:solidFill>
          <a:ln>
            <a:solidFill>
              <a:schemeClr val="tx1"/>
            </a:solidFill>
          </a:ln>
        </p:spPr>
        <p:txBody>
          <a:bodyPr wrap="square" rtlCol="0">
            <a:spAutoFit/>
          </a:bodyPr>
          <a:lstStyle/>
          <a:p>
            <a:r>
              <a:rPr lang="en-MY" dirty="0"/>
              <a:t>In Malaysia …1 month ‘socially gazetted’ smoke free environment .. at least during </a:t>
            </a:r>
            <a:r>
              <a:rPr lang="en-MY" dirty="0" smtClean="0"/>
              <a:t>‘day time’</a:t>
            </a:r>
            <a:endParaRPr lang="en-MY" dirty="0"/>
          </a:p>
        </p:txBody>
      </p:sp>
    </p:spTree>
    <p:extLst>
      <p:ext uri="{BB962C8B-B14F-4D97-AF65-F5344CB8AC3E}">
        <p14:creationId xmlns:p14="http://schemas.microsoft.com/office/powerpoint/2010/main" val="30633889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850106"/>
          </a:xfrm>
        </p:spPr>
        <p:txBody>
          <a:bodyPr/>
          <a:lstStyle/>
          <a:p>
            <a:pPr algn="l"/>
            <a:r>
              <a:rPr lang="en-MY" dirty="0"/>
              <a:t>research</a:t>
            </a:r>
          </a:p>
        </p:txBody>
      </p:sp>
      <p:sp>
        <p:nvSpPr>
          <p:cNvPr id="4" name="Slide Number Placeholder 3"/>
          <p:cNvSpPr>
            <a:spLocks noGrp="1"/>
          </p:cNvSpPr>
          <p:nvPr>
            <p:ph type="sldNum" sz="quarter" idx="12"/>
          </p:nvPr>
        </p:nvSpPr>
        <p:spPr/>
        <p:txBody>
          <a:bodyPr/>
          <a:lstStyle/>
          <a:p>
            <a:pPr>
              <a:defRPr/>
            </a:pPr>
            <a:fld id="{DDCD4AC6-E235-40FB-8EC5-E37C7A1C3DB0}" type="slidenum">
              <a:rPr lang="en-GB" smtClean="0"/>
              <a:pPr>
                <a:defRPr/>
              </a:pPr>
              <a:t>4</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1" y="4077072"/>
            <a:ext cx="9144000" cy="152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1" y="2276871"/>
            <a:ext cx="9158186" cy="166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34852" y="6093296"/>
            <a:ext cx="8847180" cy="369332"/>
          </a:xfrm>
          <a:prstGeom prst="rect">
            <a:avLst/>
          </a:prstGeom>
          <a:noFill/>
        </p:spPr>
        <p:txBody>
          <a:bodyPr wrap="square" rtlCol="0">
            <a:spAutoFit/>
          </a:bodyPr>
          <a:lstStyle/>
          <a:p>
            <a:pPr marL="228600" indent="-228600">
              <a:buFont typeface="+mj-lt"/>
              <a:buAutoNum type="arabicPeriod"/>
            </a:pPr>
            <a:r>
              <a:rPr lang="en-MY" sz="900" dirty="0" err="1" smtClean="0"/>
              <a:t>Nuraisyah</a:t>
            </a:r>
            <a:r>
              <a:rPr lang="en-MY" sz="900" dirty="0" smtClean="0"/>
              <a:t> </a:t>
            </a:r>
            <a:r>
              <a:rPr lang="en-MY" sz="900" dirty="0"/>
              <a:t>HZ, </a:t>
            </a:r>
            <a:r>
              <a:rPr lang="en-MY" sz="900" dirty="0" err="1"/>
              <a:t>Suriani</a:t>
            </a:r>
            <a:r>
              <a:rPr lang="en-MY" sz="900" dirty="0"/>
              <a:t> I, </a:t>
            </a:r>
            <a:r>
              <a:rPr lang="en-MY" sz="900" dirty="0" err="1"/>
              <a:t>Rosliza</a:t>
            </a:r>
            <a:r>
              <a:rPr lang="en-MY" sz="900" dirty="0"/>
              <a:t> AM. The changes in saliva cotinine during Ramadan among a group of Muslim smokers in Malaysia. </a:t>
            </a:r>
            <a:r>
              <a:rPr lang="en-MY" sz="900" i="1" dirty="0"/>
              <a:t>International Journal of Community Medicine and Public Health</a:t>
            </a:r>
            <a:r>
              <a:rPr lang="en-MY" sz="900" dirty="0"/>
              <a:t>.2017;4(2) 481-486. DOI: http://dx.doi.org/10.18203/2394-6040.ijcmph20170277 </a:t>
            </a:r>
          </a:p>
        </p:txBody>
      </p:sp>
      <p:sp>
        <p:nvSpPr>
          <p:cNvPr id="12" name="TextBox 11"/>
          <p:cNvSpPr txBox="1"/>
          <p:nvPr/>
        </p:nvSpPr>
        <p:spPr>
          <a:xfrm>
            <a:off x="462477" y="1076542"/>
            <a:ext cx="6917835" cy="830997"/>
          </a:xfrm>
          <a:prstGeom prst="rect">
            <a:avLst/>
          </a:prstGeom>
          <a:solidFill>
            <a:schemeClr val="bg1">
              <a:lumMod val="95000"/>
            </a:schemeClr>
          </a:solidFill>
          <a:ln>
            <a:solidFill>
              <a:schemeClr val="tx1"/>
            </a:solidFill>
          </a:ln>
        </p:spPr>
        <p:txBody>
          <a:bodyPr wrap="square" rtlCol="0">
            <a:spAutoFit/>
          </a:bodyPr>
          <a:lstStyle/>
          <a:p>
            <a:r>
              <a:rPr lang="en-US" sz="1200" dirty="0" smtClean="0"/>
              <a:t>Without active intervention</a:t>
            </a:r>
          </a:p>
          <a:p>
            <a:r>
              <a:rPr lang="en-US" sz="1200" dirty="0" smtClean="0"/>
              <a:t>Just Ramadan environment</a:t>
            </a:r>
          </a:p>
          <a:p>
            <a:r>
              <a:rPr lang="en-US" sz="1200" dirty="0" smtClean="0"/>
              <a:t>Limitation </a:t>
            </a:r>
          </a:p>
          <a:p>
            <a:r>
              <a:rPr lang="en-US" sz="1200" dirty="0" smtClean="0"/>
              <a:t>- exposed to Ramadan related ‘usual program/s’ such as national/organization program</a:t>
            </a:r>
            <a:endParaRPr lang="en-MY" sz="1200" dirty="0"/>
          </a:p>
        </p:txBody>
      </p:sp>
    </p:spTree>
    <p:extLst>
      <p:ext uri="{BB962C8B-B14F-4D97-AF65-F5344CB8AC3E}">
        <p14:creationId xmlns:p14="http://schemas.microsoft.com/office/powerpoint/2010/main" val="28368690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90" y="187834"/>
            <a:ext cx="3608254" cy="652934"/>
          </a:xfrm>
        </p:spPr>
        <p:txBody>
          <a:bodyPr/>
          <a:lstStyle/>
          <a:p>
            <a:pPr algn="l"/>
            <a:r>
              <a:rPr lang="en-MY" dirty="0"/>
              <a:t>research</a:t>
            </a:r>
          </a:p>
        </p:txBody>
      </p:sp>
      <p:sp>
        <p:nvSpPr>
          <p:cNvPr id="3" name="Content Placeholder 2"/>
          <p:cNvSpPr>
            <a:spLocks noGrp="1"/>
          </p:cNvSpPr>
          <p:nvPr>
            <p:ph sz="half" idx="1"/>
          </p:nvPr>
        </p:nvSpPr>
        <p:spPr>
          <a:xfrm>
            <a:off x="179512" y="933691"/>
            <a:ext cx="2592288" cy="2135269"/>
          </a:xfrm>
        </p:spPr>
        <p:txBody>
          <a:bodyPr/>
          <a:lstStyle/>
          <a:p>
            <a:pPr marL="0" lvl="0" indent="0">
              <a:lnSpc>
                <a:spcPct val="115000"/>
              </a:lnSpc>
              <a:spcAft>
                <a:spcPts val="1000"/>
              </a:spcAft>
              <a:buNone/>
            </a:pPr>
            <a:r>
              <a:rPr lang="en-AU" sz="1100" b="1" dirty="0" smtClean="0">
                <a:solidFill>
                  <a:prstClr val="black"/>
                </a:solidFill>
                <a:latin typeface="Calibri"/>
                <a:ea typeface="Calibri"/>
                <a:cs typeface="Times New Roman"/>
              </a:rPr>
              <a:t>Methods</a:t>
            </a:r>
            <a:r>
              <a:rPr lang="en-AU" sz="1100" b="1" dirty="0">
                <a:solidFill>
                  <a:prstClr val="black"/>
                </a:solidFill>
                <a:latin typeface="Calibri"/>
                <a:ea typeface="Calibri"/>
                <a:cs typeface="Times New Roman"/>
              </a:rPr>
              <a:t>:</a:t>
            </a:r>
            <a:r>
              <a:rPr lang="en-AU" sz="1100" dirty="0">
                <a:solidFill>
                  <a:prstClr val="black"/>
                </a:solidFill>
                <a:latin typeface="Calibri"/>
                <a:ea typeface="Calibri"/>
                <a:cs typeface="Times New Roman"/>
              </a:rPr>
              <a:t> A quasi </a:t>
            </a:r>
            <a:r>
              <a:rPr lang="en-AU" sz="1100" dirty="0" smtClean="0">
                <a:solidFill>
                  <a:prstClr val="black"/>
                </a:solidFill>
                <a:latin typeface="Calibri"/>
                <a:ea typeface="Calibri"/>
                <a:cs typeface="Times New Roman"/>
              </a:rPr>
              <a:t>experiment was </a:t>
            </a:r>
            <a:r>
              <a:rPr lang="en-AU" sz="1100" dirty="0">
                <a:solidFill>
                  <a:prstClr val="black"/>
                </a:solidFill>
                <a:latin typeface="Calibri"/>
                <a:ea typeface="Calibri"/>
                <a:cs typeface="Times New Roman"/>
              </a:rPr>
              <a:t>carried out. Two local authorities in Selangor state were selected. The intervention group received </a:t>
            </a:r>
            <a:r>
              <a:rPr lang="en-AU" sz="1100" dirty="0" smtClean="0">
                <a:solidFill>
                  <a:prstClr val="black"/>
                </a:solidFill>
                <a:latin typeface="Calibri"/>
                <a:ea typeface="Calibri"/>
                <a:cs typeface="Times New Roman"/>
              </a:rPr>
              <a:t> </a:t>
            </a:r>
            <a:r>
              <a:rPr lang="en-AU" sz="1100" dirty="0">
                <a:solidFill>
                  <a:prstClr val="black"/>
                </a:solidFill>
                <a:latin typeface="Calibri"/>
                <a:ea typeface="Calibri"/>
                <a:cs typeface="Times New Roman"/>
              </a:rPr>
              <a:t>‘walk through</a:t>
            </a:r>
            <a:r>
              <a:rPr lang="en-AU" sz="1100" dirty="0" smtClean="0">
                <a:solidFill>
                  <a:prstClr val="black"/>
                </a:solidFill>
                <a:latin typeface="Calibri"/>
                <a:ea typeface="Calibri"/>
                <a:cs typeface="Times New Roman"/>
              </a:rPr>
              <a:t>’ booklets -religious </a:t>
            </a:r>
            <a:r>
              <a:rPr lang="en-AU" sz="1100" dirty="0">
                <a:solidFill>
                  <a:prstClr val="black"/>
                </a:solidFill>
                <a:latin typeface="Calibri"/>
                <a:ea typeface="Calibri"/>
                <a:cs typeface="Times New Roman"/>
              </a:rPr>
              <a:t>encouragements </a:t>
            </a:r>
            <a:r>
              <a:rPr lang="en-AU" sz="1100" dirty="0" smtClean="0">
                <a:solidFill>
                  <a:prstClr val="black"/>
                </a:solidFill>
                <a:latin typeface="Calibri"/>
                <a:ea typeface="Calibri"/>
                <a:cs typeface="Times New Roman"/>
              </a:rPr>
              <a:t>for smoking cessation. The outcomes </a:t>
            </a:r>
            <a:r>
              <a:rPr lang="en-AU" sz="1100" dirty="0">
                <a:solidFill>
                  <a:prstClr val="black"/>
                </a:solidFill>
                <a:latin typeface="Calibri"/>
                <a:ea typeface="Calibri"/>
                <a:cs typeface="Times New Roman"/>
              </a:rPr>
              <a:t>monitored were </a:t>
            </a:r>
            <a:r>
              <a:rPr lang="en-AU" sz="1100" dirty="0" smtClean="0">
                <a:solidFill>
                  <a:prstClr val="black"/>
                </a:solidFill>
                <a:latin typeface="Calibri"/>
                <a:ea typeface="Calibri"/>
                <a:cs typeface="Times New Roman"/>
              </a:rPr>
              <a:t>FTND </a:t>
            </a:r>
            <a:r>
              <a:rPr lang="en-AU" sz="1100" dirty="0">
                <a:solidFill>
                  <a:prstClr val="black"/>
                </a:solidFill>
                <a:latin typeface="Calibri"/>
                <a:ea typeface="Calibri"/>
                <a:cs typeface="Times New Roman"/>
              </a:rPr>
              <a:t>and saliva cotinine </a:t>
            </a:r>
            <a:r>
              <a:rPr lang="en-AU" sz="1100" dirty="0" smtClean="0">
                <a:solidFill>
                  <a:prstClr val="black"/>
                </a:solidFill>
                <a:latin typeface="Calibri"/>
                <a:ea typeface="Calibri"/>
                <a:cs typeface="Times New Roman"/>
              </a:rPr>
              <a:t>level-measured </a:t>
            </a:r>
            <a:r>
              <a:rPr lang="en-AU" sz="1100" dirty="0">
                <a:solidFill>
                  <a:prstClr val="black"/>
                </a:solidFill>
                <a:latin typeface="Calibri"/>
                <a:ea typeface="Calibri"/>
                <a:cs typeface="Times New Roman"/>
              </a:rPr>
              <a:t>three times i.e. pre Ramadan (as the baseline), end of Ramadan (after the 21st Ramadan) and 1 month post Ramadan</a:t>
            </a:r>
            <a:r>
              <a:rPr lang="en-AU" sz="1100" dirty="0" smtClean="0">
                <a:solidFill>
                  <a:prstClr val="black"/>
                </a:solidFill>
                <a:latin typeface="Calibri"/>
                <a:ea typeface="Calibri"/>
                <a:cs typeface="Times New Roman"/>
              </a:rPr>
              <a:t>.</a:t>
            </a:r>
            <a:endParaRPr lang="en-MY" sz="1100" dirty="0">
              <a:solidFill>
                <a:prstClr val="black"/>
              </a:solidFill>
              <a:latin typeface="Calibri"/>
              <a:ea typeface="Calibri"/>
              <a:cs typeface="Times New Roman"/>
            </a:endParaRPr>
          </a:p>
        </p:txBody>
      </p:sp>
      <p:sp>
        <p:nvSpPr>
          <p:cNvPr id="5" name="Slide Number Placeholder 4"/>
          <p:cNvSpPr>
            <a:spLocks noGrp="1"/>
          </p:cNvSpPr>
          <p:nvPr>
            <p:ph type="sldNum" sz="quarter" idx="12"/>
          </p:nvPr>
        </p:nvSpPr>
        <p:spPr/>
        <p:txBody>
          <a:bodyPr/>
          <a:lstStyle/>
          <a:p>
            <a:pPr>
              <a:defRPr/>
            </a:pPr>
            <a:fld id="{D8A41678-97EA-461A-8230-703AA4051190}" type="slidenum">
              <a:rPr lang="en-GB" smtClean="0"/>
              <a:pPr>
                <a:defRPr/>
              </a:pPr>
              <a:t>5</a:t>
            </a:fld>
            <a:endParaRPr lang="en-GB"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2"/>
            <a:ext cx="1033463"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75856" y="6464617"/>
            <a:ext cx="5760639" cy="338554"/>
          </a:xfrm>
          <a:prstGeom prst="rect">
            <a:avLst/>
          </a:prstGeom>
          <a:solidFill>
            <a:schemeClr val="bg1">
              <a:lumMod val="95000"/>
            </a:schemeClr>
          </a:solidFill>
        </p:spPr>
        <p:txBody>
          <a:bodyPr wrap="square">
            <a:spAutoFit/>
          </a:bodyPr>
          <a:lstStyle/>
          <a:p>
            <a:r>
              <a:rPr lang="en-MY" sz="800" dirty="0" err="1"/>
              <a:t>Suriani</a:t>
            </a:r>
            <a:r>
              <a:rPr lang="en-MY" sz="800" dirty="0"/>
              <a:t> I, </a:t>
            </a:r>
            <a:r>
              <a:rPr lang="en-MY" sz="800" dirty="0" err="1"/>
              <a:t>Hejar</a:t>
            </a:r>
            <a:r>
              <a:rPr lang="en-MY" sz="800" dirty="0"/>
              <a:t> AR, Zainal </a:t>
            </a:r>
            <a:r>
              <a:rPr lang="en-MY" sz="800" dirty="0" err="1"/>
              <a:t>Abidin</a:t>
            </a:r>
            <a:r>
              <a:rPr lang="en-MY" sz="800" dirty="0"/>
              <a:t> E, Ahmad </a:t>
            </a:r>
            <a:r>
              <a:rPr lang="en-MY" sz="800" dirty="0" err="1"/>
              <a:t>Sharul</a:t>
            </a:r>
            <a:r>
              <a:rPr lang="en-MY" sz="800" dirty="0"/>
              <a:t> </a:t>
            </a:r>
            <a:r>
              <a:rPr lang="en-MY" sz="800" dirty="0" err="1"/>
              <a:t>Nizam</a:t>
            </a:r>
            <a:r>
              <a:rPr lang="en-MY" sz="800" dirty="0"/>
              <a:t> I, </a:t>
            </a:r>
            <a:r>
              <a:rPr lang="en-MY" sz="800" dirty="0" err="1"/>
              <a:t>Sallehuddin</a:t>
            </a:r>
            <a:r>
              <a:rPr lang="en-MY" sz="800" dirty="0"/>
              <a:t> AB, </a:t>
            </a:r>
            <a:r>
              <a:rPr lang="en-MY" sz="800" dirty="0" err="1"/>
              <a:t>Zulkifley</a:t>
            </a:r>
            <a:r>
              <a:rPr lang="en-MY" sz="800" dirty="0"/>
              <a:t> N.H,  Ahmad Farhan AF. The effect of faith based smoking cessation intervention during Ramadan among Malay smokers  Qatar Medical Journal 2016 16:1-10</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60" y="3284984"/>
            <a:ext cx="3453255" cy="143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98565" y="2636912"/>
            <a:ext cx="3864881" cy="553998"/>
          </a:xfrm>
          <a:prstGeom prst="rect">
            <a:avLst/>
          </a:prstGeom>
          <a:solidFill>
            <a:srgbClr val="FFFF00"/>
          </a:solidFill>
          <a:ln>
            <a:solidFill>
              <a:schemeClr val="tx1"/>
            </a:solidFill>
          </a:ln>
        </p:spPr>
        <p:txBody>
          <a:bodyPr wrap="square" rtlCol="0">
            <a:spAutoFit/>
          </a:bodyPr>
          <a:lstStyle/>
          <a:p>
            <a:r>
              <a:rPr lang="en-MY" sz="1000" dirty="0"/>
              <a:t>The percentage of respondents who stopped smoking during Ramadan in this study is higher in the intervention group compared to the control group (7.9% vs 6.6%). </a:t>
            </a:r>
          </a:p>
        </p:txBody>
      </p:sp>
      <p:graphicFrame>
        <p:nvGraphicFramePr>
          <p:cNvPr id="9" name="Table 8"/>
          <p:cNvGraphicFramePr>
            <a:graphicFrameLocks noGrp="1"/>
          </p:cNvGraphicFramePr>
          <p:nvPr>
            <p:extLst>
              <p:ext uri="{D42A27DB-BD31-4B8C-83A1-F6EECF244321}">
                <p14:modId xmlns:p14="http://schemas.microsoft.com/office/powerpoint/2010/main" val="670168898"/>
              </p:ext>
            </p:extLst>
          </p:nvPr>
        </p:nvGraphicFramePr>
        <p:xfrm>
          <a:off x="2872497" y="1310294"/>
          <a:ext cx="6300192" cy="1733296"/>
        </p:xfrm>
        <a:graphic>
          <a:graphicData uri="http://schemas.openxmlformats.org/drawingml/2006/table">
            <a:tbl>
              <a:tblPr firstRow="1" firstCol="1" bandRow="1"/>
              <a:tblGrid>
                <a:gridCol w="1255243"/>
                <a:gridCol w="723973"/>
                <a:gridCol w="877023"/>
                <a:gridCol w="833204"/>
                <a:gridCol w="990065"/>
                <a:gridCol w="810342"/>
                <a:gridCol w="810342"/>
              </a:tblGrid>
              <a:tr h="0">
                <a:tc>
                  <a:txBody>
                    <a:bodyPr/>
                    <a:lstStyle/>
                    <a:p>
                      <a:pPr algn="ctr">
                        <a:spcAft>
                          <a:spcPts val="0"/>
                        </a:spcAft>
                      </a:pPr>
                      <a:r>
                        <a:rPr lang="en-MY" sz="1200" dirty="0">
                          <a:effectLst/>
                          <a:latin typeface="Times New Roman"/>
                          <a:ea typeface="Calibri"/>
                        </a:rPr>
                        <a:t> </a:t>
                      </a:r>
                      <a:endParaRPr lang="en-MY" sz="1100" dirty="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algn="ctr">
                        <a:spcBef>
                          <a:spcPts val="600"/>
                        </a:spcBef>
                        <a:spcAft>
                          <a:spcPts val="0"/>
                        </a:spcAft>
                      </a:pPr>
                      <a:r>
                        <a:rPr lang="en-MY" sz="1200">
                          <a:effectLst/>
                          <a:latin typeface="Times New Roman"/>
                          <a:ea typeface="Calibri"/>
                        </a:rPr>
                        <a:t>Intervention group (N=38) </a:t>
                      </a:r>
                      <a:endParaRPr lang="en-MY" sz="110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MY"/>
                    </a:p>
                  </a:txBody>
                  <a:tcPr/>
                </a:tc>
                <a:tc hMerge="1">
                  <a:txBody>
                    <a:bodyPr/>
                    <a:lstStyle/>
                    <a:p>
                      <a:endParaRPr lang="en-MY"/>
                    </a:p>
                  </a:txBody>
                  <a:tcPr/>
                </a:tc>
                <a:tc gridSpan="3">
                  <a:txBody>
                    <a:bodyPr/>
                    <a:lstStyle/>
                    <a:p>
                      <a:pPr algn="ctr">
                        <a:spcBef>
                          <a:spcPts val="600"/>
                        </a:spcBef>
                        <a:spcAft>
                          <a:spcPts val="0"/>
                        </a:spcAft>
                      </a:pPr>
                      <a:r>
                        <a:rPr lang="en-MY" sz="1200">
                          <a:effectLst/>
                          <a:latin typeface="Times New Roman"/>
                          <a:ea typeface="Calibri"/>
                        </a:rPr>
                        <a:t>Control group  (N=61)</a:t>
                      </a:r>
                      <a:endParaRPr lang="en-MY" sz="110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MY"/>
                    </a:p>
                  </a:txBody>
                  <a:tcPr/>
                </a:tc>
                <a:tc hMerge="1">
                  <a:txBody>
                    <a:bodyPr/>
                    <a:lstStyle/>
                    <a:p>
                      <a:endParaRPr lang="en-MY"/>
                    </a:p>
                  </a:txBody>
                  <a:tcPr/>
                </a:tc>
              </a:tr>
              <a:tr h="0">
                <a:tc>
                  <a:txBody>
                    <a:bodyPr/>
                    <a:lstStyle/>
                    <a:p>
                      <a:pPr>
                        <a:spcAft>
                          <a:spcPts val="0"/>
                        </a:spcAft>
                      </a:pPr>
                      <a:r>
                        <a:rPr lang="en-MY" sz="1200">
                          <a:effectLst/>
                          <a:latin typeface="Times New Roman"/>
                          <a:ea typeface="Calibri"/>
                        </a:rPr>
                        <a:t>Smoking status</a:t>
                      </a:r>
                      <a:endParaRPr lang="en-MY" sz="1100">
                        <a:effectLst/>
                        <a:latin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MY" sz="1200">
                          <a:effectLst/>
                          <a:latin typeface="Times New Roman"/>
                          <a:ea typeface="Calibri"/>
                        </a:rPr>
                        <a:t>Before Ramadan</a:t>
                      </a:r>
                      <a:endParaRPr lang="en-MY" sz="110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MY" sz="1200">
                          <a:effectLst/>
                          <a:latin typeface="Times New Roman"/>
                          <a:ea typeface="Calibri"/>
                        </a:rPr>
                        <a:t>During</a:t>
                      </a:r>
                      <a:endParaRPr lang="en-MY" sz="1100">
                        <a:effectLst/>
                        <a:latin typeface="Calibri"/>
                      </a:endParaRPr>
                    </a:p>
                    <a:p>
                      <a:pPr algn="ctr">
                        <a:spcAft>
                          <a:spcPts val="0"/>
                        </a:spcAft>
                      </a:pPr>
                      <a:r>
                        <a:rPr lang="en-MY" sz="1200">
                          <a:effectLst/>
                          <a:latin typeface="Times New Roman"/>
                          <a:ea typeface="Calibri"/>
                        </a:rPr>
                        <a:t>Ramadan</a:t>
                      </a:r>
                      <a:endParaRPr lang="en-MY" sz="110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MY" sz="1200">
                          <a:effectLst/>
                          <a:latin typeface="Times New Roman"/>
                          <a:ea typeface="Calibri"/>
                        </a:rPr>
                        <a:t>After Ramadan</a:t>
                      </a:r>
                      <a:endParaRPr lang="en-MY" sz="110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MY" sz="1200">
                          <a:effectLst/>
                          <a:latin typeface="Times New Roman"/>
                          <a:ea typeface="Calibri"/>
                        </a:rPr>
                        <a:t>Before Ramadan</a:t>
                      </a:r>
                      <a:endParaRPr lang="en-MY" sz="110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MY" sz="1200">
                          <a:effectLst/>
                          <a:latin typeface="Times New Roman"/>
                          <a:ea typeface="Calibri"/>
                        </a:rPr>
                        <a:t>During</a:t>
                      </a:r>
                      <a:endParaRPr lang="en-MY" sz="1100">
                        <a:effectLst/>
                        <a:latin typeface="Calibri"/>
                      </a:endParaRPr>
                    </a:p>
                    <a:p>
                      <a:pPr algn="ctr">
                        <a:spcAft>
                          <a:spcPts val="0"/>
                        </a:spcAft>
                      </a:pPr>
                      <a:r>
                        <a:rPr lang="en-MY" sz="1200">
                          <a:effectLst/>
                          <a:latin typeface="Times New Roman"/>
                          <a:ea typeface="Calibri"/>
                        </a:rPr>
                        <a:t>Ramadan</a:t>
                      </a:r>
                      <a:endParaRPr lang="en-MY" sz="110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MY" sz="1200">
                          <a:effectLst/>
                          <a:latin typeface="Times New Roman"/>
                          <a:ea typeface="Calibri"/>
                        </a:rPr>
                        <a:t>After Ramadan</a:t>
                      </a:r>
                      <a:endParaRPr lang="en-MY" sz="110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nSpc>
                          <a:spcPct val="115000"/>
                        </a:lnSpc>
                        <a:spcAft>
                          <a:spcPts val="0"/>
                        </a:spcAft>
                      </a:pPr>
                      <a:r>
                        <a:rPr lang="en-MY" sz="1200">
                          <a:effectLst/>
                          <a:latin typeface="Times New Roman"/>
                          <a:ea typeface="Calibri"/>
                          <a:cs typeface="Times New Roman"/>
                        </a:rPr>
                        <a:t>Stopped smoking</a:t>
                      </a:r>
                      <a:endParaRPr lang="en-MY" sz="11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n-MY" sz="1200">
                          <a:effectLst/>
                          <a:latin typeface="Times New Roman"/>
                          <a:ea typeface="Calibri"/>
                          <a:cs typeface="Times New Roman"/>
                        </a:rPr>
                        <a:t> </a:t>
                      </a:r>
                      <a:endParaRPr lang="en-MY"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ts val="1600"/>
                        </a:lnSpc>
                        <a:spcAft>
                          <a:spcPts val="0"/>
                        </a:spcAft>
                      </a:pPr>
                      <a:r>
                        <a:rPr lang="en-MY" sz="1200">
                          <a:effectLst/>
                          <a:latin typeface="Times New Roman"/>
                          <a:ea typeface="Calibri"/>
                          <a:cs typeface="Times New Roman"/>
                        </a:rPr>
                        <a:t>  3</a:t>
                      </a:r>
                      <a:r>
                        <a:rPr lang="en-MY" sz="1000" i="1">
                          <a:solidFill>
                            <a:srgbClr val="000000"/>
                          </a:solidFill>
                          <a:effectLst/>
                          <a:latin typeface="Times New Roman"/>
                          <a:ea typeface="Calibri"/>
                          <a:cs typeface="Times New Roman"/>
                        </a:rPr>
                        <a:t>(7.9%)</a:t>
                      </a:r>
                      <a:endParaRPr lang="en-MY"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ts val="1600"/>
                        </a:lnSpc>
                        <a:spcAft>
                          <a:spcPts val="0"/>
                        </a:spcAft>
                      </a:pPr>
                      <a:r>
                        <a:rPr lang="en-MY" sz="1200">
                          <a:effectLst/>
                          <a:latin typeface="Times New Roman"/>
                          <a:ea typeface="Calibri"/>
                          <a:cs typeface="Times New Roman"/>
                        </a:rPr>
                        <a:t>  1</a:t>
                      </a:r>
                      <a:endParaRPr lang="en-MY"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n-MY" sz="1200">
                          <a:effectLst/>
                          <a:latin typeface="Times New Roman"/>
                          <a:ea typeface="Calibri"/>
                          <a:cs typeface="Times New Roman"/>
                        </a:rPr>
                        <a:t> </a:t>
                      </a:r>
                      <a:endParaRPr lang="en-MY"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38100" marR="38100">
                        <a:lnSpc>
                          <a:spcPts val="1600"/>
                        </a:lnSpc>
                        <a:spcAft>
                          <a:spcPts val="0"/>
                        </a:spcAft>
                      </a:pPr>
                      <a:r>
                        <a:rPr lang="en-MY" sz="1200">
                          <a:effectLst/>
                          <a:latin typeface="Times New Roman"/>
                          <a:ea typeface="Calibri"/>
                          <a:cs typeface="Times New Roman"/>
                        </a:rPr>
                        <a:t>  4</a:t>
                      </a:r>
                      <a:r>
                        <a:rPr lang="en-MY" sz="1000" i="1">
                          <a:effectLst/>
                          <a:latin typeface="Times New Roman"/>
                          <a:ea typeface="Calibri"/>
                          <a:cs typeface="Times New Roman"/>
                        </a:rPr>
                        <a:t>(6.6%)</a:t>
                      </a:r>
                      <a:endParaRPr lang="en-MY"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38100" marR="38100">
                        <a:lnSpc>
                          <a:spcPts val="1600"/>
                        </a:lnSpc>
                        <a:spcAft>
                          <a:spcPts val="0"/>
                        </a:spcAft>
                      </a:pPr>
                      <a:r>
                        <a:rPr lang="en-MY" sz="1200">
                          <a:effectLst/>
                          <a:latin typeface="Times New Roman"/>
                          <a:ea typeface="Calibri"/>
                          <a:cs typeface="Times New Roman"/>
                        </a:rPr>
                        <a:t>  5</a:t>
                      </a:r>
                      <a:endParaRPr lang="en-MY"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0">
                <a:tc>
                  <a:txBody>
                    <a:bodyPr/>
                    <a:lstStyle/>
                    <a:p>
                      <a:pPr>
                        <a:lnSpc>
                          <a:spcPct val="115000"/>
                        </a:lnSpc>
                        <a:spcAft>
                          <a:spcPts val="0"/>
                        </a:spcAft>
                      </a:pPr>
                      <a:r>
                        <a:rPr lang="en-MY" sz="1200">
                          <a:effectLst/>
                          <a:latin typeface="Times New Roman"/>
                          <a:ea typeface="Calibri"/>
                          <a:cs typeface="Times New Roman"/>
                        </a:rPr>
                        <a:t>Still smoking</a:t>
                      </a:r>
                      <a:endParaRPr lang="en-MY" sz="1100">
                        <a:effectLst/>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38100" marR="38100">
                        <a:lnSpc>
                          <a:spcPts val="1600"/>
                        </a:lnSpc>
                        <a:spcAft>
                          <a:spcPts val="0"/>
                        </a:spcAft>
                      </a:pPr>
                      <a:r>
                        <a:rPr lang="en-MY" sz="1200" dirty="0">
                          <a:effectLst/>
                          <a:latin typeface="Times New Roman"/>
                          <a:ea typeface="Calibri"/>
                          <a:cs typeface="Times New Roman"/>
                        </a:rPr>
                        <a:t>38 </a:t>
                      </a:r>
                      <a:endParaRPr lang="en-MY" sz="1100" dirty="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MY" sz="1200">
                          <a:solidFill>
                            <a:srgbClr val="000000"/>
                          </a:solidFill>
                          <a:effectLst/>
                          <a:latin typeface="Times New Roman"/>
                          <a:ea typeface="Calibri"/>
                          <a:cs typeface="Times New Roman"/>
                        </a:rPr>
                        <a:t>35 </a:t>
                      </a:r>
                      <a:r>
                        <a:rPr lang="en-MY" sz="1000" i="1">
                          <a:solidFill>
                            <a:srgbClr val="000000"/>
                          </a:solidFill>
                          <a:effectLst/>
                          <a:latin typeface="Times New Roman"/>
                          <a:ea typeface="Calibri"/>
                          <a:cs typeface="Times New Roman"/>
                        </a:rPr>
                        <a:t>(92.1%)</a:t>
                      </a:r>
                      <a:endParaRPr lang="en-MY" sz="11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MY" sz="1200">
                          <a:solidFill>
                            <a:srgbClr val="000000"/>
                          </a:solidFill>
                          <a:effectLst/>
                          <a:latin typeface="Times New Roman"/>
                          <a:ea typeface="Calibri"/>
                          <a:cs typeface="Times New Roman"/>
                        </a:rPr>
                        <a:t>37</a:t>
                      </a:r>
                      <a:endParaRPr lang="en-MY" sz="11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MY" sz="1200">
                          <a:effectLst/>
                          <a:latin typeface="Times New Roman"/>
                          <a:ea typeface="Calibri"/>
                          <a:cs typeface="Times New Roman"/>
                        </a:rPr>
                        <a:t>61</a:t>
                      </a:r>
                      <a:endParaRPr lang="en-MY" sz="11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38100" marR="38100">
                        <a:lnSpc>
                          <a:spcPts val="1600"/>
                        </a:lnSpc>
                        <a:spcAft>
                          <a:spcPts val="0"/>
                        </a:spcAft>
                      </a:pPr>
                      <a:r>
                        <a:rPr lang="en-MY" sz="1200">
                          <a:solidFill>
                            <a:srgbClr val="000000"/>
                          </a:solidFill>
                          <a:effectLst/>
                          <a:latin typeface="Times New Roman"/>
                          <a:ea typeface="Calibri"/>
                          <a:cs typeface="Times New Roman"/>
                        </a:rPr>
                        <a:t>57</a:t>
                      </a:r>
                      <a:r>
                        <a:rPr lang="en-MY" sz="1000" i="1">
                          <a:effectLst/>
                          <a:latin typeface="Times New Roman"/>
                          <a:ea typeface="Calibri"/>
                          <a:cs typeface="Times New Roman"/>
                        </a:rPr>
                        <a:t>(93.4%)</a:t>
                      </a:r>
                      <a:endParaRPr lang="en-MY" sz="11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38100" marR="38100">
                        <a:lnSpc>
                          <a:spcPts val="1600"/>
                        </a:lnSpc>
                        <a:spcAft>
                          <a:spcPts val="0"/>
                        </a:spcAft>
                      </a:pPr>
                      <a:r>
                        <a:rPr lang="en-MY" sz="1200">
                          <a:solidFill>
                            <a:srgbClr val="000000"/>
                          </a:solidFill>
                          <a:effectLst/>
                          <a:latin typeface="Times New Roman"/>
                          <a:ea typeface="Calibri"/>
                          <a:cs typeface="Times New Roman"/>
                        </a:rPr>
                        <a:t>56</a:t>
                      </a:r>
                      <a:endParaRPr lang="en-MY" sz="11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r>
              <a:tr h="0">
                <a:tc>
                  <a:txBody>
                    <a:bodyPr/>
                    <a:lstStyle/>
                    <a:p>
                      <a:pPr marL="342900" lvl="0" indent="-342900">
                        <a:lnSpc>
                          <a:spcPct val="115000"/>
                        </a:lnSpc>
                        <a:spcAft>
                          <a:spcPts val="0"/>
                        </a:spcAft>
                        <a:buFont typeface="Times New Roman"/>
                        <a:buChar char="-"/>
                      </a:pPr>
                      <a:r>
                        <a:rPr lang="en-MY" sz="1000" i="1">
                          <a:effectLst/>
                          <a:latin typeface="Times New Roman"/>
                          <a:ea typeface="Calibri"/>
                          <a:cs typeface="Times New Roman"/>
                        </a:rPr>
                        <a:t>Cigarettes only</a:t>
                      </a:r>
                      <a:endParaRPr lang="en-MY" sz="1100">
                        <a:effectLst/>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38100" marR="38100">
                        <a:lnSpc>
                          <a:spcPts val="1600"/>
                        </a:lnSpc>
                        <a:spcAft>
                          <a:spcPts val="0"/>
                        </a:spcAft>
                      </a:pPr>
                      <a:r>
                        <a:rPr lang="en-MY" sz="1000">
                          <a:effectLst/>
                          <a:latin typeface="Times New Roman"/>
                          <a:ea typeface="Calibri"/>
                          <a:cs typeface="Times New Roman"/>
                        </a:rPr>
                        <a:t> </a:t>
                      </a:r>
                      <a:endParaRPr lang="en-MY" sz="11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gn="r">
                        <a:lnSpc>
                          <a:spcPts val="1600"/>
                        </a:lnSpc>
                        <a:spcAft>
                          <a:spcPts val="0"/>
                        </a:spcAft>
                      </a:pPr>
                      <a:r>
                        <a:rPr lang="en-MY" sz="1000" i="1">
                          <a:effectLst/>
                          <a:latin typeface="Times New Roman"/>
                          <a:ea typeface="Calibri"/>
                          <a:cs typeface="Times New Roman"/>
                        </a:rPr>
                        <a:t>22+11</a:t>
                      </a:r>
                      <a:r>
                        <a:rPr lang="en-MY" sz="1000" i="1" baseline="30000">
                          <a:effectLst/>
                          <a:latin typeface="Times New Roman"/>
                          <a:ea typeface="Calibri"/>
                          <a:cs typeface="Times New Roman"/>
                        </a:rPr>
                        <a:t>*</a:t>
                      </a:r>
                      <a:endParaRPr lang="en-MY" sz="11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gn="r">
                        <a:lnSpc>
                          <a:spcPts val="1600"/>
                        </a:lnSpc>
                        <a:spcAft>
                          <a:spcPts val="0"/>
                        </a:spcAft>
                      </a:pPr>
                      <a:r>
                        <a:rPr lang="en-MY" sz="1000" i="1">
                          <a:effectLst/>
                          <a:latin typeface="Times New Roman"/>
                          <a:ea typeface="Calibri"/>
                          <a:cs typeface="Times New Roman"/>
                        </a:rPr>
                        <a:t>23+7</a:t>
                      </a:r>
                      <a:r>
                        <a:rPr lang="en-MY" sz="1000" i="1" baseline="30000">
                          <a:effectLst/>
                          <a:latin typeface="Times New Roman"/>
                          <a:ea typeface="Calibri"/>
                          <a:cs typeface="Times New Roman"/>
                        </a:rPr>
                        <a:t>*</a:t>
                      </a:r>
                      <a:endParaRPr lang="en-MY" sz="1100">
                        <a:effectLst/>
                        <a:latin typeface="Calibri"/>
                        <a:ea typeface="Calibri"/>
                        <a:cs typeface="Times New Roman"/>
                      </a:endParaRPr>
                    </a:p>
                  </a:txBody>
                  <a:tcPr marL="68580" marR="68580" marT="0" marB="0" anchor="ctr">
                    <a:lnL>
                      <a:noFill/>
                    </a:lnL>
                    <a:lnR>
                      <a:noFill/>
                    </a:lnR>
                    <a:lnT>
                      <a:noFill/>
                    </a:lnT>
                    <a:lnB>
                      <a:noFill/>
                    </a:lnB>
                    <a:solidFill>
                      <a:srgbClr val="FFFFFF"/>
                    </a:solidFill>
                  </a:tcPr>
                </a:tc>
                <a:tc>
                  <a:txBody>
                    <a:bodyPr/>
                    <a:lstStyle/>
                    <a:p>
                      <a:pPr marL="38100" marR="38100" algn="ctr">
                        <a:lnSpc>
                          <a:spcPts val="1600"/>
                        </a:lnSpc>
                        <a:spcAft>
                          <a:spcPts val="0"/>
                        </a:spcAft>
                      </a:pPr>
                      <a:r>
                        <a:rPr lang="en-MY" sz="1000">
                          <a:effectLst/>
                          <a:latin typeface="Times New Roman"/>
                          <a:ea typeface="Calibri"/>
                          <a:cs typeface="Times New Roman"/>
                        </a:rPr>
                        <a:t> </a:t>
                      </a:r>
                      <a:endParaRPr lang="en-MY" sz="11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38100" marR="38100" algn="r">
                        <a:lnSpc>
                          <a:spcPts val="1600"/>
                        </a:lnSpc>
                        <a:spcAft>
                          <a:spcPts val="0"/>
                        </a:spcAft>
                      </a:pPr>
                      <a:r>
                        <a:rPr lang="en-MY" sz="1000" i="1">
                          <a:effectLst/>
                          <a:latin typeface="Times New Roman"/>
                          <a:ea typeface="Calibri"/>
                          <a:cs typeface="Times New Roman"/>
                        </a:rPr>
                        <a:t>44+7</a:t>
                      </a:r>
                      <a:r>
                        <a:rPr lang="en-MY" sz="1000" i="1" baseline="30000">
                          <a:effectLst/>
                          <a:latin typeface="Times New Roman"/>
                          <a:ea typeface="Calibri"/>
                          <a:cs typeface="Times New Roman"/>
                        </a:rPr>
                        <a:t>*</a:t>
                      </a:r>
                      <a:endParaRPr lang="en-MY" sz="11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c>
                  <a:txBody>
                    <a:bodyPr/>
                    <a:lstStyle/>
                    <a:p>
                      <a:pPr marL="38100" marR="38100" algn="r">
                        <a:lnSpc>
                          <a:spcPts val="1600"/>
                        </a:lnSpc>
                        <a:spcAft>
                          <a:spcPts val="0"/>
                        </a:spcAft>
                      </a:pPr>
                      <a:r>
                        <a:rPr lang="en-MY" sz="1000" i="1">
                          <a:effectLst/>
                          <a:latin typeface="Times New Roman"/>
                          <a:ea typeface="Calibri"/>
                          <a:cs typeface="Times New Roman"/>
                        </a:rPr>
                        <a:t>38+15</a:t>
                      </a:r>
                      <a:r>
                        <a:rPr lang="en-MY" sz="1000" i="1" baseline="30000">
                          <a:effectLst/>
                          <a:latin typeface="Times New Roman"/>
                          <a:ea typeface="Calibri"/>
                          <a:cs typeface="Times New Roman"/>
                        </a:rPr>
                        <a:t>*</a:t>
                      </a:r>
                      <a:endParaRPr lang="en-MY" sz="1100">
                        <a:effectLst/>
                        <a:latin typeface="Calibri"/>
                        <a:ea typeface="Calibri"/>
                        <a:cs typeface="Times New Roman"/>
                      </a:endParaRPr>
                    </a:p>
                  </a:txBody>
                  <a:tcPr marL="68580" marR="68580" marT="0" marB="0" anchor="ctr">
                    <a:lnL>
                      <a:noFill/>
                    </a:lnL>
                    <a:lnR>
                      <a:noFill/>
                    </a:lnR>
                    <a:lnT>
                      <a:noFill/>
                    </a:lnT>
                    <a:lnB>
                      <a:noFill/>
                    </a:lnB>
                    <a:solidFill>
                      <a:srgbClr val="F2F2F2"/>
                    </a:solidFill>
                  </a:tcPr>
                </a:tc>
              </a:tr>
              <a:tr h="0">
                <a:tc>
                  <a:txBody>
                    <a:bodyPr/>
                    <a:lstStyle/>
                    <a:p>
                      <a:pPr marL="342900" lvl="0" indent="-342900">
                        <a:lnSpc>
                          <a:spcPct val="115000"/>
                        </a:lnSpc>
                        <a:spcAft>
                          <a:spcPts val="0"/>
                        </a:spcAft>
                        <a:buFont typeface="Times New Roman"/>
                        <a:buChar char="-"/>
                      </a:pPr>
                      <a:r>
                        <a:rPr lang="en-MY" sz="1000" i="1">
                          <a:effectLst/>
                          <a:latin typeface="Times New Roman"/>
                          <a:ea typeface="Calibri"/>
                          <a:cs typeface="Times New Roman"/>
                        </a:rPr>
                        <a:t> Cigarettes + vape</a:t>
                      </a:r>
                      <a:endParaRPr lang="en-MY" sz="11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MY" sz="1000" dirty="0">
                          <a:effectLst/>
                          <a:latin typeface="Times New Roman"/>
                          <a:ea typeface="Calibri"/>
                          <a:cs typeface="Times New Roman"/>
                        </a:rPr>
                        <a:t> </a:t>
                      </a:r>
                      <a:endParaRPr lang="en-MY" sz="11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MY" sz="1000" i="1" dirty="0">
                          <a:effectLst/>
                          <a:latin typeface="Times New Roman"/>
                          <a:ea typeface="Calibri"/>
                          <a:cs typeface="Times New Roman"/>
                        </a:rPr>
                        <a:t>2     </a:t>
                      </a:r>
                      <a:endParaRPr lang="en-MY" sz="11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MY" sz="1000" i="1">
                          <a:effectLst/>
                          <a:latin typeface="Times New Roman"/>
                          <a:ea typeface="Calibri"/>
                          <a:cs typeface="Times New Roman"/>
                        </a:rPr>
                        <a:t>7</a:t>
                      </a:r>
                      <a:endParaRPr lang="en-MY"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MY" sz="1000">
                          <a:effectLst/>
                          <a:latin typeface="Times New Roman"/>
                          <a:ea typeface="Calibri"/>
                          <a:cs typeface="Times New Roman"/>
                        </a:rPr>
                        <a:t> </a:t>
                      </a:r>
                      <a:endParaRPr lang="en-MY"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en-MY" sz="1000" i="1">
                          <a:effectLst/>
                          <a:latin typeface="Times New Roman"/>
                          <a:ea typeface="Calibri"/>
                          <a:cs typeface="Times New Roman"/>
                        </a:rPr>
                        <a:t>6</a:t>
                      </a:r>
                      <a:endParaRPr lang="en-MY"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r">
                        <a:lnSpc>
                          <a:spcPts val="1600"/>
                        </a:lnSpc>
                        <a:spcAft>
                          <a:spcPts val="0"/>
                        </a:spcAft>
                      </a:pPr>
                      <a:r>
                        <a:rPr lang="en-MY" sz="1000" i="1">
                          <a:effectLst/>
                          <a:latin typeface="Times New Roman"/>
                          <a:ea typeface="Calibri"/>
                          <a:cs typeface="Times New Roman"/>
                        </a:rPr>
                        <a:t>3</a:t>
                      </a:r>
                      <a:endParaRPr lang="en-MY"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0">
                <a:tc>
                  <a:txBody>
                    <a:bodyPr/>
                    <a:lstStyle/>
                    <a:p>
                      <a:pPr>
                        <a:lnSpc>
                          <a:spcPct val="115000"/>
                        </a:lnSpc>
                        <a:spcAft>
                          <a:spcPts val="0"/>
                        </a:spcAft>
                      </a:pPr>
                      <a:r>
                        <a:rPr lang="en-MY" sz="1200">
                          <a:effectLst/>
                          <a:latin typeface="Times New Roman"/>
                          <a:ea typeface="Calibri"/>
                          <a:cs typeface="Times New Roman"/>
                        </a:rPr>
                        <a:t>Total  analysed</a:t>
                      </a:r>
                      <a:endParaRPr lang="en-MY" sz="11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n-MY" sz="1200">
                          <a:effectLst/>
                          <a:latin typeface="Times New Roman"/>
                          <a:ea typeface="Calibri"/>
                          <a:cs typeface="Times New Roman"/>
                        </a:rPr>
                        <a:t>38</a:t>
                      </a:r>
                      <a:endParaRPr lang="en-MY"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n-MY" sz="1200">
                          <a:effectLst/>
                          <a:latin typeface="Times New Roman"/>
                          <a:ea typeface="Calibri"/>
                          <a:cs typeface="Times New Roman"/>
                        </a:rPr>
                        <a:t>38</a:t>
                      </a:r>
                      <a:endParaRPr lang="en-MY"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n-MY" sz="1200">
                          <a:effectLst/>
                          <a:latin typeface="Times New Roman"/>
                          <a:ea typeface="Calibri"/>
                          <a:cs typeface="Times New Roman"/>
                        </a:rPr>
                        <a:t>38</a:t>
                      </a:r>
                      <a:endParaRPr lang="en-MY"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n-MY" sz="1200">
                          <a:effectLst/>
                          <a:latin typeface="Times New Roman"/>
                          <a:ea typeface="Calibri"/>
                          <a:cs typeface="Times New Roman"/>
                        </a:rPr>
                        <a:t>61</a:t>
                      </a:r>
                      <a:endParaRPr lang="en-MY"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nSpc>
                          <a:spcPts val="1600"/>
                        </a:lnSpc>
                        <a:spcAft>
                          <a:spcPts val="0"/>
                        </a:spcAft>
                      </a:pPr>
                      <a:r>
                        <a:rPr lang="en-MY" sz="1200">
                          <a:effectLst/>
                          <a:latin typeface="Times New Roman"/>
                          <a:ea typeface="Calibri"/>
                          <a:cs typeface="Times New Roman"/>
                        </a:rPr>
                        <a:t>61</a:t>
                      </a:r>
                      <a:endParaRPr lang="en-MY" sz="110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nSpc>
                          <a:spcPts val="1600"/>
                        </a:lnSpc>
                        <a:spcAft>
                          <a:spcPts val="0"/>
                        </a:spcAft>
                      </a:pPr>
                      <a:r>
                        <a:rPr lang="en-MY" sz="1200" dirty="0">
                          <a:effectLst/>
                          <a:latin typeface="Times New Roman"/>
                          <a:ea typeface="Calibri"/>
                          <a:cs typeface="Times New Roman"/>
                        </a:rPr>
                        <a:t>61</a:t>
                      </a:r>
                      <a:endParaRPr lang="en-MY"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10" name="Rectangle 6"/>
          <p:cNvSpPr>
            <a:spLocks noChangeArrowheads="1"/>
          </p:cNvSpPr>
          <p:nvPr/>
        </p:nvSpPr>
        <p:spPr bwMode="auto">
          <a:xfrm>
            <a:off x="2903495" y="863597"/>
            <a:ext cx="6120680" cy="400110"/>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 The number of respondents according to smoking status before, during and after Ramadan and number of respondent in the intervention and control group </a:t>
            </a:r>
            <a:endParaRPr kumimoji="0" lang="en-US" altLang="en-US" sz="1000" b="0" i="0" u="none" strike="noStrike" cap="none" normalizeH="0" baseline="0" dirty="0" smtClean="0">
              <a:ln>
                <a:noFill/>
              </a:ln>
              <a:solidFill>
                <a:schemeClr val="tx1"/>
              </a:solidFill>
              <a:effectLst/>
            </a:endParaRPr>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2092544945"/>
              </p:ext>
            </p:extLst>
          </p:nvPr>
        </p:nvGraphicFramePr>
        <p:xfrm>
          <a:off x="3971092" y="4005064"/>
          <a:ext cx="5137412" cy="2459552"/>
        </p:xfrm>
        <a:graphic>
          <a:graphicData uri="http://schemas.openxmlformats.org/drawingml/2006/table">
            <a:tbl>
              <a:tblPr firstRow="1" firstCol="1" bandRow="1"/>
              <a:tblGrid>
                <a:gridCol w="155658"/>
                <a:gridCol w="169143"/>
                <a:gridCol w="1290663"/>
                <a:gridCol w="965861"/>
                <a:gridCol w="565841"/>
                <a:gridCol w="649605"/>
                <a:gridCol w="726531"/>
                <a:gridCol w="614110"/>
              </a:tblGrid>
              <a:tr h="153722">
                <a:tc>
                  <a:txBody>
                    <a:bodyPr/>
                    <a:lstStyle/>
                    <a:p>
                      <a:pPr>
                        <a:spcAft>
                          <a:spcPts val="0"/>
                        </a:spcAft>
                      </a:pPr>
                      <a:r>
                        <a:rPr lang="en-MY" sz="800" dirty="0">
                          <a:effectLst/>
                          <a:latin typeface="Times New Roman"/>
                          <a:ea typeface="Calibri"/>
                        </a:rPr>
                        <a:t> </a:t>
                      </a:r>
                      <a:endParaRPr lang="en-MY" sz="800" dirty="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spcAft>
                          <a:spcPts val="0"/>
                        </a:spcAft>
                      </a:pPr>
                      <a:r>
                        <a:rPr lang="en-MY" sz="800" dirty="0">
                          <a:effectLst/>
                          <a:latin typeface="Times New Roman"/>
                          <a:ea typeface="Calibri"/>
                        </a:rPr>
                        <a:t> </a:t>
                      </a:r>
                      <a:endParaRPr lang="en-MY" sz="800" dirty="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spcAft>
                          <a:spcPts val="0"/>
                        </a:spcAft>
                      </a:pPr>
                      <a:endParaRPr lang="en-MY" sz="80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MY" sz="800">
                          <a:effectLst/>
                          <a:latin typeface="Times New Roman"/>
                          <a:ea typeface="Calibri"/>
                        </a:rPr>
                        <a:t>Mean (SD)</a:t>
                      </a:r>
                      <a:endParaRPr lang="en-MY" sz="80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MY" sz="800">
                          <a:effectLst/>
                          <a:latin typeface="Times New Roman"/>
                          <a:ea typeface="Calibri"/>
                        </a:rPr>
                        <a:t>Pair</a:t>
                      </a:r>
                      <a:endParaRPr lang="en-MY" sz="80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MY" sz="800" i="1">
                          <a:effectLst/>
                          <a:latin typeface="Times New Roman"/>
                          <a:ea typeface="Calibri"/>
                        </a:rPr>
                        <a:t>P</a:t>
                      </a:r>
                      <a:r>
                        <a:rPr lang="en-MY" sz="800">
                          <a:effectLst/>
                          <a:latin typeface="Times New Roman"/>
                          <a:ea typeface="Calibri"/>
                        </a:rPr>
                        <a:t> value</a:t>
                      </a:r>
                      <a:r>
                        <a:rPr lang="en-MY" sz="800" baseline="30000">
                          <a:effectLst/>
                          <a:latin typeface="Times New Roman"/>
                          <a:ea typeface="Calibri"/>
                        </a:rPr>
                        <a:t> </a:t>
                      </a:r>
                      <a:r>
                        <a:rPr lang="en-MY" sz="800" i="1" baseline="30000">
                          <a:effectLst/>
                          <a:latin typeface="Times New Roman"/>
                          <a:ea typeface="Calibri"/>
                        </a:rPr>
                        <a:t>a</a:t>
                      </a:r>
                      <a:endParaRPr lang="en-MY" sz="80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MY" sz="800">
                          <a:effectLst/>
                          <a:latin typeface="Times New Roman"/>
                          <a:ea typeface="Calibri"/>
                        </a:rPr>
                        <a:t>F</a:t>
                      </a:r>
                      <a:endParaRPr lang="en-MY" sz="80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MY" sz="800" i="1">
                          <a:effectLst/>
                          <a:latin typeface="Times New Roman"/>
                          <a:ea typeface="Calibri"/>
                        </a:rPr>
                        <a:t>P</a:t>
                      </a:r>
                      <a:r>
                        <a:rPr lang="en-MY" sz="800">
                          <a:effectLst/>
                          <a:latin typeface="Times New Roman"/>
                          <a:ea typeface="Calibri"/>
                        </a:rPr>
                        <a:t> value</a:t>
                      </a:r>
                      <a:r>
                        <a:rPr lang="en-MY" sz="800" baseline="30000">
                          <a:effectLst/>
                          <a:latin typeface="Times New Roman"/>
                          <a:ea typeface="Calibri"/>
                        </a:rPr>
                        <a:t> </a:t>
                      </a:r>
                      <a:r>
                        <a:rPr lang="en-MY" sz="800" i="1" baseline="30000">
                          <a:effectLst/>
                          <a:latin typeface="Times New Roman"/>
                          <a:ea typeface="Calibri"/>
                        </a:rPr>
                        <a:t>b</a:t>
                      </a:r>
                      <a:endParaRPr lang="en-MY" sz="80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53722">
                <a:tc gridSpan="4">
                  <a:txBody>
                    <a:bodyPr/>
                    <a:lstStyle/>
                    <a:p>
                      <a:pPr>
                        <a:spcAft>
                          <a:spcPts val="0"/>
                        </a:spcAft>
                      </a:pPr>
                      <a:r>
                        <a:rPr lang="en-MY" sz="800" b="1">
                          <a:effectLst/>
                          <a:latin typeface="Times New Roman"/>
                          <a:ea typeface="Calibri"/>
                        </a:rPr>
                        <a:t>Saliva cotinine (ng/mL)</a:t>
                      </a:r>
                      <a:endParaRPr lang="en-MY" sz="80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38100" marR="38100" algn="ctr">
                        <a:spcAft>
                          <a:spcPts val="0"/>
                        </a:spcAft>
                      </a:pPr>
                      <a:r>
                        <a:rPr lang="en-MY" sz="800" dirty="0">
                          <a:effectLst/>
                          <a:latin typeface="Times New Roman"/>
                          <a:ea typeface="Calibri"/>
                        </a:rPr>
                        <a:t> </a:t>
                      </a:r>
                      <a:endParaRPr lang="en-MY" sz="800" dirty="0">
                        <a:effectLst/>
                        <a:latin typeface="Calibri"/>
                      </a:endParaRPr>
                    </a:p>
                  </a:txBody>
                  <a:tcPr marL="48063" marR="4806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53722">
                <a:tc gridSpan="4">
                  <a:txBody>
                    <a:bodyPr/>
                    <a:lstStyle/>
                    <a:p>
                      <a:pPr>
                        <a:spcAft>
                          <a:spcPts val="0"/>
                        </a:spcAft>
                      </a:pPr>
                      <a:r>
                        <a:rPr lang="en-MY" sz="800">
                          <a:effectLst/>
                          <a:latin typeface="Times New Roman"/>
                          <a:ea typeface="Calibri"/>
                        </a:rPr>
                        <a:t>   Intervention group</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i="1">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algn="ctr">
                        <a:spcAft>
                          <a:spcPts val="0"/>
                        </a:spcAft>
                      </a:pPr>
                      <a:r>
                        <a:rPr lang="en-MY" sz="800" i="1">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a:txBody>
                    <a:bodyPr/>
                    <a:lstStyle/>
                    <a:p>
                      <a:pPr>
                        <a:spcAft>
                          <a:spcPts val="0"/>
                        </a:spcAft>
                      </a:pPr>
                      <a:r>
                        <a:rPr lang="en-MY" sz="800">
                          <a:effectLst/>
                          <a:latin typeface="Times New Roman"/>
                          <a:ea typeface="Calibri"/>
                        </a:rPr>
                        <a:t>Before Ramadan</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93.73 (11.64)</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4.978(2)</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a:effectLst/>
                          <a:latin typeface="Times New Roman"/>
                          <a:ea typeface="Calibri"/>
                        </a:rPr>
                        <a:t>0.09</a:t>
                      </a:r>
                      <a:endParaRPr lang="en-MY" sz="80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a:txBody>
                    <a:bodyPr/>
                    <a:lstStyle/>
                    <a:p>
                      <a:pPr>
                        <a:spcAft>
                          <a:spcPts val="0"/>
                        </a:spcAft>
                      </a:pPr>
                      <a:r>
                        <a:rPr lang="en-MY" sz="800">
                          <a:effectLst/>
                          <a:latin typeface="Times New Roman"/>
                          <a:ea typeface="Calibri"/>
                        </a:rPr>
                        <a:t>During Ramadan</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70.68 (32.24)</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a:txBody>
                    <a:bodyPr/>
                    <a:lstStyle/>
                    <a:p>
                      <a:pPr>
                        <a:spcAft>
                          <a:spcPts val="0"/>
                        </a:spcAft>
                      </a:pPr>
                      <a:r>
                        <a:rPr lang="en-MY" sz="800">
                          <a:effectLst/>
                          <a:latin typeface="Times New Roman"/>
                          <a:ea typeface="Calibri"/>
                        </a:rPr>
                        <a:t>After Ramadan</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83.28 (25.72)</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dirty="0">
                          <a:effectLst/>
                          <a:latin typeface="Times New Roman"/>
                          <a:ea typeface="Calibri"/>
                        </a:rPr>
                        <a:t> </a:t>
                      </a:r>
                      <a:endParaRPr lang="en-MY" sz="800" dirty="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(1)-(2)</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&lt;0.001</a:t>
                      </a:r>
                      <a:r>
                        <a:rPr lang="en-MY" sz="800" baseline="30000">
                          <a:effectLst/>
                          <a:latin typeface="Times New Roman"/>
                          <a:ea typeface="Calibri"/>
                        </a:rPr>
                        <a:t>*</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(1)-(3)</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0.025</a:t>
                      </a:r>
                      <a:r>
                        <a:rPr lang="en-MY" sz="800" baseline="30000">
                          <a:effectLst/>
                          <a:latin typeface="Times New Roman"/>
                          <a:ea typeface="Calibri"/>
                        </a:rPr>
                        <a:t>*</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(2)-(3)</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0.014</a:t>
                      </a:r>
                      <a:r>
                        <a:rPr lang="en-MY" sz="800" baseline="30000">
                          <a:effectLst/>
                          <a:latin typeface="Times New Roman"/>
                          <a:ea typeface="Calibri"/>
                        </a:rPr>
                        <a:t>*</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r>
              <a:tr h="153722">
                <a:tc gridSpan="4">
                  <a:txBody>
                    <a:bodyPr/>
                    <a:lstStyle/>
                    <a:p>
                      <a:pPr>
                        <a:spcAft>
                          <a:spcPts val="0"/>
                        </a:spcAft>
                      </a:pPr>
                      <a:r>
                        <a:rPr lang="en-MY" sz="800">
                          <a:effectLst/>
                          <a:latin typeface="Times New Roman"/>
                          <a:ea typeface="Calibri"/>
                        </a:rPr>
                        <a:t>   Control group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ctr">
                        <a:spcAft>
                          <a:spcPts val="0"/>
                        </a:spcAft>
                      </a:pPr>
                      <a:r>
                        <a:rPr lang="en-MY" sz="800" i="1">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a:txBody>
                    <a:bodyPr/>
                    <a:lstStyle/>
                    <a:p>
                      <a:pPr>
                        <a:spcAft>
                          <a:spcPts val="0"/>
                        </a:spcAft>
                      </a:pPr>
                      <a:r>
                        <a:rPr lang="en-MY" sz="800">
                          <a:effectLst/>
                          <a:latin typeface="Times New Roman"/>
                          <a:ea typeface="Calibri"/>
                        </a:rPr>
                        <a:t>Before Ramadan</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81.99 (21.06)</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1.902(2)</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a:effectLst/>
                          <a:latin typeface="Times New Roman"/>
                          <a:ea typeface="Calibri"/>
                        </a:rPr>
                        <a:t>0.152</a:t>
                      </a:r>
                      <a:endParaRPr lang="en-MY" sz="80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a:txBody>
                    <a:bodyPr/>
                    <a:lstStyle/>
                    <a:p>
                      <a:pPr>
                        <a:spcAft>
                          <a:spcPts val="0"/>
                        </a:spcAft>
                      </a:pPr>
                      <a:r>
                        <a:rPr lang="en-MY" sz="800">
                          <a:effectLst/>
                          <a:latin typeface="Times New Roman"/>
                          <a:ea typeface="Calibri"/>
                        </a:rPr>
                        <a:t>During Ramadan</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70.28 (31.19)</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a:txBody>
                    <a:bodyPr/>
                    <a:lstStyle/>
                    <a:p>
                      <a:pPr>
                        <a:spcAft>
                          <a:spcPts val="0"/>
                        </a:spcAft>
                      </a:pPr>
                      <a:r>
                        <a:rPr lang="en-MY" sz="800">
                          <a:effectLst/>
                          <a:latin typeface="Times New Roman"/>
                          <a:ea typeface="Calibri"/>
                        </a:rPr>
                        <a:t>After Ramadan</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78.32 (32.82)</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(1)-(2)</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marL="38100" marR="38100" algn="ctr">
                        <a:spcAft>
                          <a:spcPts val="0"/>
                        </a:spcAft>
                      </a:pPr>
                      <a:r>
                        <a:rPr lang="en-MY" sz="800">
                          <a:effectLst/>
                          <a:latin typeface="Times New Roman"/>
                          <a:ea typeface="Calibri"/>
                        </a:rPr>
                        <a:t>0.001</a:t>
                      </a:r>
                      <a:r>
                        <a:rPr lang="en-MY" sz="800" baseline="30000">
                          <a:effectLst/>
                          <a:latin typeface="Times New Roman"/>
                          <a:ea typeface="Calibri"/>
                        </a:rPr>
                        <a:t>*</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hMerge="1">
                  <a:txBody>
                    <a:bodyPr/>
                    <a:lstStyle/>
                    <a:p>
                      <a:endParaRPr lang="en-MY"/>
                    </a:p>
                  </a:txBody>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(1)-(3)</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marL="38100" marR="38100" algn="ctr">
                        <a:spcAft>
                          <a:spcPts val="0"/>
                        </a:spcAft>
                      </a:pPr>
                      <a:r>
                        <a:rPr lang="en-MY" sz="800">
                          <a:effectLst/>
                          <a:latin typeface="Times New Roman"/>
                          <a:ea typeface="Calibri"/>
                        </a:rPr>
                        <a:t>0.223</a:t>
                      </a:r>
                      <a:endParaRPr lang="en-MY" sz="800">
                        <a:effectLst/>
                        <a:latin typeface="Calibri"/>
                      </a:endParaRPr>
                    </a:p>
                  </a:txBody>
                  <a:tcPr marL="48063" marR="48063" marT="0" marB="0">
                    <a:lnL>
                      <a:noFill/>
                    </a:lnL>
                    <a:lnR>
                      <a:noFill/>
                    </a:lnR>
                    <a:lnT>
                      <a:noFill/>
                    </a:lnT>
                    <a:lnB>
                      <a:noFill/>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a:noFill/>
                    </a:lnB>
                    <a:solidFill>
                      <a:srgbClr val="F2F2F2"/>
                    </a:solidFill>
                  </a:tcPr>
                </a:tc>
                <a:tc>
                  <a:txBody>
                    <a:bodyPr/>
                    <a:lstStyle/>
                    <a:p>
                      <a:pPr marL="38100" marR="38100" algn="ctr">
                        <a:spcAft>
                          <a:spcPts val="0"/>
                        </a:spcAft>
                      </a:pPr>
                      <a:r>
                        <a:rPr lang="en-MY" sz="800" dirty="0">
                          <a:effectLst/>
                          <a:latin typeface="Times New Roman"/>
                          <a:ea typeface="Calibri"/>
                        </a:rPr>
                        <a:t> </a:t>
                      </a:r>
                      <a:endParaRPr lang="en-MY" sz="800" dirty="0">
                        <a:effectLst/>
                        <a:latin typeface="Calibri"/>
                      </a:endParaRPr>
                    </a:p>
                  </a:txBody>
                  <a:tcPr marL="48063" marR="48063" marT="0" marB="0">
                    <a:lnL>
                      <a:noFill/>
                    </a:lnL>
                    <a:lnR>
                      <a:noFill/>
                    </a:lnR>
                    <a:lnT>
                      <a:noFill/>
                    </a:lnT>
                    <a:lnB>
                      <a:noFill/>
                    </a:lnB>
                    <a:solidFill>
                      <a:srgbClr val="F2F2F2"/>
                    </a:solidFill>
                  </a:tcPr>
                </a:tc>
              </a:tr>
              <a:tr h="153722">
                <a:tc gridSpan="2">
                  <a:txBody>
                    <a:bodyPr/>
                    <a:lstStyle/>
                    <a:p>
                      <a:pP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MY"/>
                    </a:p>
                  </a:txBody>
                  <a:tcPr/>
                </a:tc>
                <a:tc>
                  <a:txBody>
                    <a:bodyPr/>
                    <a:lstStyle/>
                    <a:p>
                      <a:pPr algn="ctr">
                        <a:spcAft>
                          <a:spcPts val="0"/>
                        </a:spcAft>
                      </a:pPr>
                      <a:r>
                        <a:rPr lang="en-MY" sz="800" dirty="0">
                          <a:effectLst/>
                          <a:latin typeface="Times New Roman"/>
                          <a:ea typeface="Calibri"/>
                        </a:rPr>
                        <a:t> </a:t>
                      </a:r>
                      <a:endParaRPr lang="en-MY" sz="800" dirty="0">
                        <a:effectLst/>
                        <a:latin typeface="Calibri"/>
                      </a:endParaRPr>
                    </a:p>
                  </a:txBody>
                  <a:tcPr marL="48063" marR="4806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MY" sz="800">
                          <a:effectLst/>
                          <a:latin typeface="Times New Roman"/>
                          <a:ea typeface="Calibri"/>
                        </a:rPr>
                        <a:t>(2)-(3)</a:t>
                      </a:r>
                      <a:endParaRPr lang="en-MY" sz="800">
                        <a:effectLst/>
                        <a:latin typeface="Calibri"/>
                      </a:endParaRPr>
                    </a:p>
                  </a:txBody>
                  <a:tcPr marL="48063" marR="4806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spcAft>
                          <a:spcPts val="0"/>
                        </a:spcAft>
                      </a:pPr>
                      <a:r>
                        <a:rPr lang="en-MY" sz="800">
                          <a:effectLst/>
                          <a:latin typeface="Times New Roman"/>
                          <a:ea typeface="Calibri"/>
                        </a:rPr>
                        <a:t>0.080</a:t>
                      </a:r>
                      <a:endParaRPr lang="en-MY" sz="800">
                        <a:effectLst/>
                        <a:latin typeface="Calibri"/>
                      </a:endParaRPr>
                    </a:p>
                  </a:txBody>
                  <a:tcPr marL="48063" marR="4806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MY" sz="800">
                          <a:effectLst/>
                          <a:latin typeface="Times New Roman"/>
                          <a:ea typeface="Calibri"/>
                        </a:rPr>
                        <a:t> </a:t>
                      </a:r>
                      <a:endParaRPr lang="en-MY" sz="800">
                        <a:effectLst/>
                        <a:latin typeface="Calibri"/>
                      </a:endParaRPr>
                    </a:p>
                  </a:txBody>
                  <a:tcPr marL="48063" marR="48063"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38100" marR="38100" algn="ctr">
                        <a:spcAft>
                          <a:spcPts val="0"/>
                        </a:spcAft>
                      </a:pPr>
                      <a:r>
                        <a:rPr lang="en-MY" sz="800" dirty="0">
                          <a:effectLst/>
                          <a:latin typeface="Times New Roman"/>
                          <a:ea typeface="Calibri"/>
                        </a:rPr>
                        <a:t> </a:t>
                      </a:r>
                      <a:endParaRPr lang="en-MY" sz="800" dirty="0">
                        <a:effectLst/>
                        <a:latin typeface="Calibri"/>
                      </a:endParaRPr>
                    </a:p>
                  </a:txBody>
                  <a:tcPr marL="48063" marR="48063"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13" name="Rectangle 7"/>
          <p:cNvSpPr>
            <a:spLocks noChangeArrowheads="1"/>
          </p:cNvSpPr>
          <p:nvPr/>
        </p:nvSpPr>
        <p:spPr bwMode="auto">
          <a:xfrm>
            <a:off x="3959426" y="3284984"/>
            <a:ext cx="5077069" cy="646331"/>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2: The changes of saliva cotinine (ng/mL) from baseline (before Ramadan) to during and after Ramadan, within intervention and control group</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a:t>
            </a:r>
            <a:r>
              <a:rPr kumimoji="0" lang="en-US" altLang="en-US" sz="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alt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Paired</a:t>
            </a:r>
            <a:r>
              <a:rPr kumimoji="0" lang="en-US" altLang="en-US" sz="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t>
            </a:r>
            <a:r>
              <a:rPr kumimoji="0" lang="en-US" alt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test, </a:t>
            </a:r>
            <a:r>
              <a:rPr kumimoji="0" lang="en-US" altLang="en-US" sz="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alt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significant at </a:t>
            </a:r>
            <a:r>
              <a:rPr kumimoji="0" lang="en-US" altLang="en-US" sz="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a:t>
            </a:r>
            <a:r>
              <a:rPr kumimoji="0" lang="en-US" alt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&lt; 0.05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b</a:t>
            </a:r>
            <a:r>
              <a:rPr kumimoji="0" lang="en-US" altLang="en-US" sz="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One way ANOVA,*significant at </a:t>
            </a:r>
            <a:r>
              <a:rPr kumimoji="0" lang="en-US" altLang="en-US" sz="8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t>
            </a:r>
            <a:r>
              <a:rPr kumimoji="0" lang="en-US"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&lt; 0.05</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138288" y="4869160"/>
            <a:ext cx="3600400" cy="1277273"/>
          </a:xfrm>
          <a:prstGeom prst="rect">
            <a:avLst/>
          </a:prstGeom>
          <a:noFill/>
        </p:spPr>
        <p:txBody>
          <a:bodyPr wrap="square" rtlCol="0">
            <a:spAutoFit/>
          </a:bodyPr>
          <a:lstStyle/>
          <a:p>
            <a:r>
              <a:rPr lang="en-AU" sz="1100" b="1" dirty="0">
                <a:solidFill>
                  <a:prstClr val="black"/>
                </a:solidFill>
                <a:latin typeface="Calibri"/>
                <a:ea typeface="Calibri"/>
                <a:cs typeface="Times New Roman"/>
              </a:rPr>
              <a:t>Results: </a:t>
            </a:r>
            <a:r>
              <a:rPr lang="en-AU" sz="1100" dirty="0">
                <a:solidFill>
                  <a:prstClr val="black"/>
                </a:solidFill>
                <a:latin typeface="Calibri"/>
                <a:ea typeface="Calibri"/>
                <a:cs typeface="Times New Roman"/>
              </a:rPr>
              <a:t>The FTND score in the intervention group showed no significant change but the decreased saliva cotinine level in the intervention group was significant during Ramadan and it remained significant after Ramadan (</a:t>
            </a:r>
            <a:r>
              <a:rPr lang="en-AU" sz="1100" i="1" dirty="0">
                <a:solidFill>
                  <a:prstClr val="black"/>
                </a:solidFill>
                <a:latin typeface="Calibri"/>
                <a:ea typeface="Calibri"/>
                <a:cs typeface="Times New Roman"/>
              </a:rPr>
              <a:t>p</a:t>
            </a:r>
            <a:r>
              <a:rPr lang="en-AU" sz="1100" dirty="0">
                <a:solidFill>
                  <a:prstClr val="black"/>
                </a:solidFill>
                <a:latin typeface="Calibri"/>
                <a:ea typeface="Calibri"/>
                <a:cs typeface="Times New Roman"/>
              </a:rPr>
              <a:t> = &lt;0.001, </a:t>
            </a:r>
            <a:r>
              <a:rPr lang="en-AU" sz="1100" i="1" dirty="0">
                <a:solidFill>
                  <a:prstClr val="black"/>
                </a:solidFill>
                <a:latin typeface="Calibri"/>
                <a:ea typeface="Calibri"/>
                <a:cs typeface="Times New Roman"/>
              </a:rPr>
              <a:t>p</a:t>
            </a:r>
            <a:r>
              <a:rPr lang="en-AU" sz="1100" dirty="0">
                <a:solidFill>
                  <a:prstClr val="black"/>
                </a:solidFill>
                <a:latin typeface="Calibri"/>
                <a:ea typeface="Calibri"/>
                <a:cs typeface="Times New Roman"/>
              </a:rPr>
              <a:t> = 0.025). Although the decreased saliva cotinine level during Ramadan in the control group was also significant (p = 0.001) it did not remain significant after Ramadan. </a:t>
            </a:r>
            <a:endParaRPr lang="en-MY" dirty="0"/>
          </a:p>
        </p:txBody>
      </p:sp>
    </p:spTree>
    <p:extLst>
      <p:ext uri="{BB962C8B-B14F-4D97-AF65-F5344CB8AC3E}">
        <p14:creationId xmlns:p14="http://schemas.microsoft.com/office/powerpoint/2010/main" val="33572466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MY" dirty="0"/>
          </a:p>
        </p:txBody>
      </p:sp>
      <p:sp>
        <p:nvSpPr>
          <p:cNvPr id="5" name="Content Placeholder 4"/>
          <p:cNvSpPr>
            <a:spLocks noGrp="1"/>
          </p:cNvSpPr>
          <p:nvPr>
            <p:ph sz="half" idx="1"/>
          </p:nvPr>
        </p:nvSpPr>
        <p:spPr>
          <a:xfrm>
            <a:off x="457200" y="1600201"/>
            <a:ext cx="4038600" cy="3484984"/>
          </a:xfrm>
        </p:spPr>
        <p:txBody>
          <a:bodyPr/>
          <a:lstStyle/>
          <a:p>
            <a:r>
              <a:rPr lang="en-MY" sz="1200" dirty="0" smtClean="0"/>
              <a:t>Both groups</a:t>
            </a:r>
          </a:p>
          <a:p>
            <a:pPr lvl="1"/>
            <a:r>
              <a:rPr lang="en-MY" sz="1200" dirty="0" smtClean="0">
                <a:latin typeface="Times New Roman"/>
                <a:cs typeface="Times New Roman"/>
              </a:rPr>
              <a:t>↓</a:t>
            </a:r>
            <a:r>
              <a:rPr lang="en-MY" sz="1200" dirty="0" smtClean="0"/>
              <a:t>saliva nicotine - </a:t>
            </a:r>
            <a:r>
              <a:rPr lang="en-MY" sz="1200" dirty="0" smtClean="0">
                <a:latin typeface="Times New Roman"/>
                <a:cs typeface="Times New Roman"/>
              </a:rPr>
              <a:t>↓</a:t>
            </a:r>
            <a:r>
              <a:rPr lang="en-MY" sz="1200" dirty="0" smtClean="0"/>
              <a:t>number </a:t>
            </a:r>
            <a:r>
              <a:rPr lang="en-MY" sz="1200" dirty="0"/>
              <a:t>of cigarette smoked during </a:t>
            </a:r>
            <a:r>
              <a:rPr lang="en-MY" sz="1200" dirty="0" smtClean="0"/>
              <a:t>Ramadan </a:t>
            </a:r>
            <a:endParaRPr lang="en-MY" sz="1200" dirty="0"/>
          </a:p>
          <a:p>
            <a:pPr lvl="1"/>
            <a:r>
              <a:rPr lang="en-MY" sz="1200" dirty="0" smtClean="0"/>
              <a:t>Expected - opportunistic </a:t>
            </a:r>
            <a:r>
              <a:rPr lang="en-MY" sz="1200" dirty="0"/>
              <a:t>environment intervention </a:t>
            </a:r>
          </a:p>
          <a:p>
            <a:pPr lvl="1"/>
            <a:r>
              <a:rPr lang="en-MY" sz="1200" dirty="0" smtClean="0"/>
              <a:t>failed </a:t>
            </a:r>
            <a:r>
              <a:rPr lang="en-MY" sz="1200" dirty="0"/>
              <a:t>to sustain </a:t>
            </a:r>
            <a:r>
              <a:rPr lang="en-MY" sz="1200" dirty="0" smtClean="0"/>
              <a:t>- </a:t>
            </a:r>
            <a:r>
              <a:rPr lang="en-MY" sz="1200" dirty="0"/>
              <a:t>the environment has become pro smoking - enticed to smoke again to obtained pleasure from smoking and the smoking environment </a:t>
            </a:r>
            <a:r>
              <a:rPr lang="en-MY" sz="1200" dirty="0" smtClean="0"/>
              <a:t>- </a:t>
            </a:r>
            <a:r>
              <a:rPr lang="en-MY" sz="1200" dirty="0"/>
              <a:t>experienced </a:t>
            </a:r>
            <a:r>
              <a:rPr lang="en-MY" sz="1200" dirty="0" smtClean="0"/>
              <a:t>pre </a:t>
            </a:r>
            <a:r>
              <a:rPr lang="en-MY" sz="1200" dirty="0"/>
              <a:t>Ramadan </a:t>
            </a:r>
            <a:endParaRPr lang="en-MY" sz="1200" dirty="0" smtClean="0"/>
          </a:p>
          <a:p>
            <a:pPr marL="342900" lvl="1" indent="-342900">
              <a:buFont typeface="Arial" charset="0"/>
              <a:buChar char="•"/>
            </a:pPr>
            <a:r>
              <a:rPr lang="en-US" sz="1200" dirty="0" smtClean="0"/>
              <a:t>Intervention group (</a:t>
            </a:r>
            <a:r>
              <a:rPr lang="en-MY" sz="1200" dirty="0" smtClean="0"/>
              <a:t>additional </a:t>
            </a:r>
            <a:r>
              <a:rPr lang="en-MY" sz="1200" dirty="0"/>
              <a:t>religious </a:t>
            </a:r>
            <a:r>
              <a:rPr lang="en-MY" sz="1200" dirty="0" smtClean="0"/>
              <a:t>component)</a:t>
            </a:r>
          </a:p>
          <a:p>
            <a:pPr lvl="1"/>
            <a:r>
              <a:rPr lang="en-MY" sz="1200" dirty="0" smtClean="0"/>
              <a:t>revisit </a:t>
            </a:r>
            <a:r>
              <a:rPr lang="en-MY" sz="1200" dirty="0"/>
              <a:t>their </a:t>
            </a:r>
            <a:r>
              <a:rPr lang="en-MY" sz="1200" dirty="0" smtClean="0"/>
              <a:t>conscience - general and related </a:t>
            </a:r>
            <a:r>
              <a:rPr lang="en-MY" sz="1200" dirty="0"/>
              <a:t>to their smoking behaviour </a:t>
            </a:r>
          </a:p>
          <a:p>
            <a:pPr marL="457200" lvl="1" indent="0">
              <a:buNone/>
            </a:pPr>
            <a:r>
              <a:rPr lang="en-MY" sz="1200" dirty="0"/>
              <a:t> </a:t>
            </a:r>
            <a:r>
              <a:rPr lang="en-MY" sz="1200" dirty="0" smtClean="0"/>
              <a:t>                           + </a:t>
            </a:r>
          </a:p>
          <a:p>
            <a:pPr lvl="1"/>
            <a:r>
              <a:rPr lang="en-MY" sz="1200" dirty="0" smtClean="0"/>
              <a:t>practical </a:t>
            </a:r>
            <a:r>
              <a:rPr lang="en-MY" sz="1200" dirty="0"/>
              <a:t>tips designed specifically to capitalise the Ramadan environment to stop </a:t>
            </a:r>
            <a:r>
              <a:rPr lang="en-MY" sz="1200" dirty="0" smtClean="0"/>
              <a:t>smoking</a:t>
            </a:r>
          </a:p>
          <a:p>
            <a:pPr lvl="1"/>
            <a:r>
              <a:rPr lang="en-MY" sz="1200" dirty="0"/>
              <a:t>e</a:t>
            </a:r>
            <a:r>
              <a:rPr lang="en-MY" sz="1200" dirty="0" smtClean="0"/>
              <a:t>xpected increase </a:t>
            </a:r>
            <a:r>
              <a:rPr lang="en-MY" sz="1200" dirty="0"/>
              <a:t>the intention </a:t>
            </a:r>
            <a:r>
              <a:rPr lang="en-MY" sz="1200" dirty="0" smtClean="0"/>
              <a:t>-intention </a:t>
            </a:r>
            <a:r>
              <a:rPr lang="en-MY" sz="1200" dirty="0"/>
              <a:t>provokes and is the best predictor smoking behaviour change </a:t>
            </a:r>
            <a:r>
              <a:rPr lang="en-MY" sz="1200" dirty="0" smtClean="0"/>
              <a:t>– better changes and sustainability</a:t>
            </a:r>
            <a:endParaRPr lang="en-MY" sz="1200" dirty="0"/>
          </a:p>
        </p:txBody>
      </p:sp>
      <p:sp>
        <p:nvSpPr>
          <p:cNvPr id="6" name="Content Placeholder 5"/>
          <p:cNvSpPr>
            <a:spLocks noGrp="1"/>
          </p:cNvSpPr>
          <p:nvPr>
            <p:ph sz="half" idx="2"/>
          </p:nvPr>
        </p:nvSpPr>
        <p:spPr/>
        <p:txBody>
          <a:bodyPr/>
          <a:lstStyle/>
          <a:p>
            <a:pPr marL="0" indent="0">
              <a:buNone/>
            </a:pPr>
            <a:r>
              <a:rPr lang="en-MY" sz="1400" dirty="0"/>
              <a:t>S</a:t>
            </a:r>
            <a:r>
              <a:rPr lang="en-MY" sz="1400" dirty="0" smtClean="0"/>
              <a:t>trength </a:t>
            </a:r>
          </a:p>
          <a:p>
            <a:pPr>
              <a:buFontTx/>
              <a:buChar char="-"/>
            </a:pPr>
            <a:r>
              <a:rPr lang="en-MY" sz="1400" dirty="0" smtClean="0"/>
              <a:t>used </a:t>
            </a:r>
            <a:r>
              <a:rPr lang="en-MY" sz="1400" dirty="0"/>
              <a:t>biochemical marker cotinine saliva </a:t>
            </a:r>
            <a:r>
              <a:rPr lang="en-MY" sz="1400" dirty="0" smtClean="0"/>
              <a:t>vs self-report (more objective)  </a:t>
            </a:r>
          </a:p>
          <a:p>
            <a:pPr>
              <a:buFontTx/>
              <a:buChar char="-"/>
            </a:pPr>
            <a:r>
              <a:rPr lang="en-MY" sz="1400" dirty="0" smtClean="0"/>
              <a:t>intervention </a:t>
            </a:r>
            <a:r>
              <a:rPr lang="en-MY" sz="1400" dirty="0"/>
              <a:t>was not expensive </a:t>
            </a:r>
            <a:r>
              <a:rPr lang="en-MY" sz="1400" dirty="0" smtClean="0"/>
              <a:t>no use of drug </a:t>
            </a:r>
            <a:r>
              <a:rPr lang="en-MY" sz="1400" dirty="0"/>
              <a:t>replacement regime </a:t>
            </a:r>
            <a:r>
              <a:rPr lang="en-MY" sz="1400" dirty="0" smtClean="0"/>
              <a:t>not </a:t>
            </a:r>
            <a:r>
              <a:rPr lang="en-MY" sz="1400" dirty="0"/>
              <a:t>be costly. </a:t>
            </a:r>
          </a:p>
          <a:p>
            <a:pPr marL="0" indent="0">
              <a:buNone/>
            </a:pPr>
            <a:r>
              <a:rPr lang="en-MY" sz="1400" dirty="0"/>
              <a:t>L</a:t>
            </a:r>
            <a:r>
              <a:rPr lang="en-MY" sz="1400" dirty="0" smtClean="0"/>
              <a:t>imitation </a:t>
            </a:r>
          </a:p>
          <a:p>
            <a:pPr>
              <a:buFontTx/>
              <a:buChar char="-"/>
            </a:pPr>
            <a:r>
              <a:rPr lang="en-MY" sz="1400" dirty="0" smtClean="0"/>
              <a:t>low initial </a:t>
            </a:r>
            <a:r>
              <a:rPr lang="en-MY" sz="1400" dirty="0"/>
              <a:t>respond </a:t>
            </a:r>
            <a:r>
              <a:rPr lang="en-MY" sz="1400" dirty="0" smtClean="0"/>
              <a:t>rate</a:t>
            </a:r>
          </a:p>
          <a:p>
            <a:pPr>
              <a:buFontTx/>
              <a:buChar char="-"/>
            </a:pPr>
            <a:r>
              <a:rPr lang="en-MY" sz="1400" dirty="0" smtClean="0"/>
              <a:t>follow </a:t>
            </a:r>
            <a:r>
              <a:rPr lang="en-MY" sz="1400" dirty="0"/>
              <a:t>up </a:t>
            </a:r>
            <a:r>
              <a:rPr lang="en-MY" sz="1400" dirty="0" smtClean="0"/>
              <a:t>-only 1 </a:t>
            </a:r>
            <a:r>
              <a:rPr lang="en-MY" sz="1400" dirty="0"/>
              <a:t>month post </a:t>
            </a:r>
            <a:r>
              <a:rPr lang="en-MY" sz="1400" dirty="0" smtClean="0"/>
              <a:t>Ramadan </a:t>
            </a:r>
          </a:p>
          <a:p>
            <a:pPr>
              <a:buFontTx/>
              <a:buChar char="-"/>
            </a:pPr>
            <a:r>
              <a:rPr lang="en-MY" sz="1400" dirty="0" smtClean="0"/>
              <a:t>loss </a:t>
            </a:r>
            <a:r>
              <a:rPr lang="en-MY" sz="1400" dirty="0"/>
              <a:t>to follow up </a:t>
            </a:r>
            <a:r>
              <a:rPr lang="en-MY" sz="1400" dirty="0" smtClean="0"/>
              <a:t>-threat </a:t>
            </a:r>
            <a:r>
              <a:rPr lang="en-MY" sz="1400" dirty="0"/>
              <a:t>to the research </a:t>
            </a:r>
            <a:r>
              <a:rPr lang="en-MY" sz="1400" dirty="0" smtClean="0"/>
              <a:t>validity</a:t>
            </a:r>
          </a:p>
          <a:p>
            <a:pPr>
              <a:buFontTx/>
              <a:buChar char="-"/>
            </a:pPr>
            <a:r>
              <a:rPr lang="en-MY" sz="1400" dirty="0" smtClean="0"/>
              <a:t>there </a:t>
            </a:r>
            <a:r>
              <a:rPr lang="en-MY" sz="1400" dirty="0"/>
              <a:t>was an unexpected development of the phenomenal increased vaping trend in Malaysia during the study </a:t>
            </a:r>
            <a:r>
              <a:rPr lang="en-MY" sz="1400" dirty="0" smtClean="0"/>
              <a:t>period</a:t>
            </a:r>
            <a:endParaRPr lang="en-MY" sz="1400" dirty="0"/>
          </a:p>
        </p:txBody>
      </p:sp>
      <p:sp>
        <p:nvSpPr>
          <p:cNvPr id="4" name="Slide Number Placeholder 3"/>
          <p:cNvSpPr>
            <a:spLocks noGrp="1"/>
          </p:cNvSpPr>
          <p:nvPr>
            <p:ph type="sldNum" sz="quarter" idx="12"/>
          </p:nvPr>
        </p:nvSpPr>
        <p:spPr/>
        <p:txBody>
          <a:bodyPr/>
          <a:lstStyle/>
          <a:p>
            <a:pPr>
              <a:defRPr/>
            </a:pPr>
            <a:fld id="{DDCD4AC6-E235-40FB-8EC5-E37C7A1C3DB0}" type="slidenum">
              <a:rPr lang="en-GB" smtClean="0"/>
              <a:pPr>
                <a:defRPr/>
              </a:pPr>
              <a:t>6</a:t>
            </a:fld>
            <a:endParaRPr lang="en-GB"/>
          </a:p>
        </p:txBody>
      </p:sp>
    </p:spTree>
    <p:extLst>
      <p:ext uri="{BB962C8B-B14F-4D97-AF65-F5344CB8AC3E}">
        <p14:creationId xmlns:p14="http://schemas.microsoft.com/office/powerpoint/2010/main" val="2711083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&amp; Recommendations</a:t>
            </a:r>
            <a:endParaRPr lang="en-MY" dirty="0"/>
          </a:p>
        </p:txBody>
      </p:sp>
      <p:sp>
        <p:nvSpPr>
          <p:cNvPr id="3" name="Content Placeholder 2"/>
          <p:cNvSpPr>
            <a:spLocks noGrp="1"/>
          </p:cNvSpPr>
          <p:nvPr>
            <p:ph sz="half" idx="1"/>
          </p:nvPr>
        </p:nvSpPr>
        <p:spPr/>
        <p:txBody>
          <a:bodyPr/>
          <a:lstStyle/>
          <a:p>
            <a:r>
              <a:rPr lang="en-MY" sz="1400" dirty="0"/>
              <a:t>Despite the many limitations of this study, this finding could indicate the positive effect of using of this culturally-competent intervention to encourage smokers to start smoking cessation during Ramadan. </a:t>
            </a:r>
            <a:endParaRPr lang="en-MY" sz="1400" dirty="0" smtClean="0"/>
          </a:p>
          <a:p>
            <a:pPr lvl="1"/>
            <a:r>
              <a:rPr lang="en-MY" sz="1000" dirty="0" smtClean="0"/>
              <a:t>Health </a:t>
            </a:r>
            <a:r>
              <a:rPr lang="en-MY" sz="1000" dirty="0"/>
              <a:t>care provider should continue the effort to encourage Muslim smokers to start smoking cessation during </a:t>
            </a:r>
            <a:r>
              <a:rPr lang="en-MY" sz="1000" dirty="0" smtClean="0"/>
              <a:t>Ramadan</a:t>
            </a:r>
          </a:p>
          <a:p>
            <a:pPr lvl="1"/>
            <a:r>
              <a:rPr lang="en-MY" sz="1000" dirty="0" smtClean="0"/>
              <a:t>At </a:t>
            </a:r>
            <a:r>
              <a:rPr lang="en-MY" sz="1000" dirty="0"/>
              <a:t>clinical settings (either in clinics or hospitals) physician attending to a patient who is a </a:t>
            </a:r>
            <a:r>
              <a:rPr lang="en-MY" sz="1000" dirty="0" smtClean="0"/>
              <a:t>smoker, </a:t>
            </a:r>
            <a:r>
              <a:rPr lang="en-MY" sz="1000" dirty="0"/>
              <a:t>just before Ramadan could strongly suggest to the patient to use the opportunity of Ramadan environment to start stop smoking</a:t>
            </a:r>
            <a:endParaRPr lang="en-MY" sz="1000" dirty="0" smtClean="0"/>
          </a:p>
          <a:p>
            <a:r>
              <a:rPr lang="en-MY" sz="1400" dirty="0" smtClean="0"/>
              <a:t>However</a:t>
            </a:r>
            <a:r>
              <a:rPr lang="en-MY" sz="1400" dirty="0"/>
              <a:t>, </a:t>
            </a:r>
            <a:r>
              <a:rPr lang="en-MY" sz="1400" dirty="0" smtClean="0"/>
              <a:t>additional </a:t>
            </a:r>
            <a:r>
              <a:rPr lang="en-MY" sz="1400" dirty="0"/>
              <a:t>components of the intervention must be developed to help smokers who had stopped smoking during Ramadan from relapsing</a:t>
            </a:r>
            <a:r>
              <a:rPr lang="en-MY" sz="1400" dirty="0" smtClean="0"/>
              <a:t>.,</a:t>
            </a:r>
          </a:p>
          <a:p>
            <a:pPr lvl="1"/>
            <a:r>
              <a:rPr lang="en-MY" sz="1000" dirty="0" smtClean="0"/>
              <a:t>Factor </a:t>
            </a:r>
            <a:r>
              <a:rPr lang="en-MY" sz="1000" dirty="0"/>
              <a:t>such as social support could help in the maintenance phase </a:t>
            </a:r>
            <a:endParaRPr lang="en-MY" sz="1400" dirty="0"/>
          </a:p>
          <a:p>
            <a:endParaRPr lang="en-MY" sz="1400" dirty="0"/>
          </a:p>
        </p:txBody>
      </p:sp>
      <p:sp>
        <p:nvSpPr>
          <p:cNvPr id="5" name="Content Placeholder 4"/>
          <p:cNvSpPr>
            <a:spLocks noGrp="1"/>
          </p:cNvSpPr>
          <p:nvPr>
            <p:ph sz="half" idx="2"/>
          </p:nvPr>
        </p:nvSpPr>
        <p:spPr/>
        <p:txBody>
          <a:bodyPr/>
          <a:lstStyle/>
          <a:p>
            <a:pPr marL="0" indent="0" algn="ctr">
              <a:buNone/>
            </a:pPr>
            <a:r>
              <a:rPr lang="en-US" sz="2000" dirty="0" smtClean="0"/>
              <a:t>ABSOLUTE SMOKE FREE HOME DURING RAMADAN </a:t>
            </a:r>
          </a:p>
          <a:p>
            <a:pPr marL="0" indent="0" algn="ctr">
              <a:buNone/>
            </a:pPr>
            <a:r>
              <a:rPr lang="en-US" sz="2000" dirty="0" smtClean="0"/>
              <a:t>AND SHAWAL!!!</a:t>
            </a:r>
          </a:p>
          <a:p>
            <a:pPr marL="0" indent="0" algn="ctr">
              <a:buNone/>
            </a:pPr>
            <a:endParaRPr lang="en-MY" sz="2400" dirty="0"/>
          </a:p>
        </p:txBody>
      </p:sp>
      <p:sp>
        <p:nvSpPr>
          <p:cNvPr id="4" name="Slide Number Placeholder 3"/>
          <p:cNvSpPr>
            <a:spLocks noGrp="1"/>
          </p:cNvSpPr>
          <p:nvPr>
            <p:ph type="sldNum" sz="quarter" idx="12"/>
          </p:nvPr>
        </p:nvSpPr>
        <p:spPr/>
        <p:txBody>
          <a:bodyPr/>
          <a:lstStyle/>
          <a:p>
            <a:pPr>
              <a:defRPr/>
            </a:pPr>
            <a:fld id="{DDCD4AC6-E235-40FB-8EC5-E37C7A1C3DB0}" type="slidenum">
              <a:rPr lang="en-GB" smtClean="0"/>
              <a:pPr>
                <a:defRPr/>
              </a:pPr>
              <a:t>7</a:t>
            </a:fld>
            <a:endParaRPr lang="en-GB"/>
          </a:p>
        </p:txBody>
      </p:sp>
      <p:pic>
        <p:nvPicPr>
          <p:cNvPr id="1026" name="Picture 2" descr="C:\Users\Suriani\Desktop\2017\2017_personal\IMG-20160706-WA0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852936"/>
            <a:ext cx="2561481" cy="455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0835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ull_mosaic">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ustom 2">
      <a:majorFont>
        <a:latin typeface="Castellar"/>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full_mosaic</Template>
  <TotalTime>2188</TotalTime>
  <Words>1666</Words>
  <Application>Microsoft Macintosh PowerPoint</Application>
  <PresentationFormat>On-screen Show (4:3)</PresentationFormat>
  <Paragraphs>259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full_mosaic</vt:lpstr>
      <vt:lpstr>Ramadan- Seizing the divine opportunity towards SMOKING CESSATION</vt:lpstr>
      <vt:lpstr>Environmental influence </vt:lpstr>
      <vt:lpstr>So…..</vt:lpstr>
      <vt:lpstr>research</vt:lpstr>
      <vt:lpstr>research</vt:lpstr>
      <vt:lpstr>Discussion</vt:lpstr>
      <vt:lpstr>Conclusion &amp;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Ramadan- Seizing the divine opportunity towards Healthy Lifestyle</dc:title>
  <dc:creator>Suriani</dc:creator>
  <cp:lastModifiedBy>Emilia  Zainal Abidin</cp:lastModifiedBy>
  <cp:revision>119</cp:revision>
  <dcterms:created xsi:type="dcterms:W3CDTF">2016-10-26T03:47:48Z</dcterms:created>
  <dcterms:modified xsi:type="dcterms:W3CDTF">2018-05-07T06:31:04Z</dcterms:modified>
</cp:coreProperties>
</file>