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3" r:id="rId2"/>
  </p:sldMasterIdLst>
  <p:notesMasterIdLst>
    <p:notesMasterId r:id="rId13"/>
  </p:notesMasterIdLst>
  <p:handoutMasterIdLst>
    <p:handoutMasterId r:id="rId14"/>
  </p:handoutMasterIdLst>
  <p:sldIdLst>
    <p:sldId id="267" r:id="rId3"/>
    <p:sldId id="310" r:id="rId4"/>
    <p:sldId id="311" r:id="rId5"/>
    <p:sldId id="316" r:id="rId6"/>
    <p:sldId id="287" r:id="rId7"/>
    <p:sldId id="306" r:id="rId8"/>
    <p:sldId id="295" r:id="rId9"/>
    <p:sldId id="312" r:id="rId10"/>
    <p:sldId id="314" r:id="rId11"/>
    <p:sldId id="317" r:id="rId12"/>
  </p:sldIdLst>
  <p:sldSz cx="12192000" cy="6858000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krovich, Jason (Social Work)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4389" autoAdjust="0"/>
  </p:normalViewPr>
  <p:slideViewPr>
    <p:cSldViewPr snapToGrid="0">
      <p:cViewPr>
        <p:scale>
          <a:sx n="68" d="100"/>
          <a:sy n="68" d="100"/>
        </p:scale>
        <p:origin x="-414" y="-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288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557" cy="4973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236" y="1"/>
            <a:ext cx="2983557" cy="4973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259B46-7992-4063-A2DD-DCF9EC824D87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641"/>
            <a:ext cx="2983557" cy="4973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236" y="9408641"/>
            <a:ext cx="2983557" cy="4973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96BB9F-F7E2-47B0-A67B-35D304E596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557" cy="4973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236" y="1"/>
            <a:ext cx="2983557" cy="4973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7A6A90-1CE4-44E3-8972-53EA503AEB0A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019" y="4767679"/>
            <a:ext cx="5507363" cy="38996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641"/>
            <a:ext cx="2983557" cy="4973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236" y="9408641"/>
            <a:ext cx="2983557" cy="4973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EA6DC5-FE4F-4212-AD80-EA9C687560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2DEAD-3BB3-4585-9164-BFD3DF3576D9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A6DC5-FE4F-4212-AD80-EA9C6875607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AE207-4E04-457C-8DDC-66D873763DA4}" type="slidenum">
              <a:rPr lang="en-GB" smtClean="0">
                <a:latin typeface="Arial" pitchFamily="34" charset="0"/>
                <a:ea typeface="MS PGothic" pitchFamily="34" charset="-128"/>
                <a:cs typeface="Arial" pitchFamily="34" charset="0"/>
              </a:rPr>
              <a:pPr/>
              <a:t>2</a:t>
            </a:fld>
            <a:endParaRPr lang="en-GB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42950"/>
            <a:ext cx="6605588" cy="37147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90B03-6A78-4BC8-85C8-187289D36E91}" type="slidenum">
              <a:rPr lang="en-GB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42950"/>
            <a:ext cx="6605588" cy="3714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43" y="4705073"/>
            <a:ext cx="5046515" cy="4457937"/>
          </a:xfrm>
          <a:noFill/>
          <a:ln/>
        </p:spPr>
        <p:txBody>
          <a:bodyPr/>
          <a:lstStyle/>
          <a:p>
            <a:pPr eaLnBrk="1" hangingPunct="1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C3F94-0085-401E-B078-D02DD3620122}" type="slidenum">
              <a:rPr lang="en-GB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42950"/>
            <a:ext cx="6602412" cy="37147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43" y="4705073"/>
            <a:ext cx="5046515" cy="445793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2DEAD-3BB3-4585-9164-BFD3DF3576D9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2DEAD-3BB3-4585-9164-BFD3DF3576D9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2DEAD-3BB3-4585-9164-BFD3DF3576D9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A6DC5-FE4F-4212-AD80-EA9C6875607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A6DC5-FE4F-4212-AD80-EA9C6875607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EE80AF-6FDF-4ED0-ADD2-AE4634885A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6C36A1-2C34-41C3-9D42-64297D1FF791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51DE4-68EE-471A-BB6B-910E30FBBE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BE867-0E89-4074-91FA-6EC1C72BB759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4A9E5-C829-4923-85FB-5ECFD86643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3EA1C4-2979-4E98-A734-D3257ACE1A65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E1F096-241E-4689-9722-43580E8C22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86799-EFC5-4F64-A9FB-7DBA5BDF6B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F4FB88-031F-4990-87C3-791639A4B7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2CE42-CDC6-4FB0-A4A2-F7C477602F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75D9B1-AF2A-4F90-8577-F67E2CFFFE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466F-BDA4-4F18-9C7B-FF0A9A1B0E80}" type="datetime1">
              <a:rPr lang="en-US"/>
              <a:pPr>
                <a:defRPr/>
              </a:pPr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6D3A3-EFC4-446B-AC57-DDCC5E773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978935-C9AE-4F96-A8FF-A5AFF0F738DB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76C8FBB-7650-4A09-A9FC-5EB3167182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70031CE-3204-437C-B8D5-7EAA2BC1C9C0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DE8F6BC-45EA-45FA-A93D-6BA712A952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BB2F0C-AF3A-4B4A-ABFE-BCABEA5B6532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A9E6E-7456-48FC-965A-C79C92143F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CF08061-EB53-4017-B276-DF61A3C37A19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F703902-414E-4EA5-88E1-0043A36CE8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C48A801-1340-4BC2-8F4E-5F358DCD72D7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2D31C98-4F90-43AB-84F3-727BAEE6CE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505D447-82BD-40CC-AE09-B7F41E33FFC9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C967B05-B8DA-4B92-953F-C0928229D8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8BD221C-DE40-4F65-873A-00C2A959D792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8E36FD5-C163-4F1C-9F1C-550D2A5499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6A8F5F5-5940-4E70-AD38-89FBA0E516BF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492B155-11A2-4C11-81FE-2ED4C21ACB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417C84A-0C40-475A-8A21-C5B602F14087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3232EC0-5378-4CAF-A909-F72D746970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FBFCF22-08DE-4E91-8597-B1C8EF0B78E1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C5F5D4F-5FFF-4A2A-9E2B-3441D60FAD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5C9DA34-9589-41E8-8BCC-F3E56434A044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85C3CFC-800B-4F53-845C-D0EC22C6EB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63E0A2E-ABEC-4C17-A769-A6298E109E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B4436-656D-4D7B-A425-F20DFD2D80D7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05CD70-F38A-43F2-98F0-27CEB6B2C3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9876F0-28B3-41D7-8362-1756477BDAA4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67C401-0BA0-4DFB-A817-D822B39EC6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07743-E428-410A-A4F3-FFD8E91A8851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F61D33-0BBA-4ADA-A205-6DE508179B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6A907-B171-41E7-BB6A-3071BFE27E06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A08AAF-BB4A-428E-8703-CB4D0CE9E5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F08A9-063B-4B7C-B05A-6E6F2BDA9620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CE6CC7-8CD6-406F-AD39-9CF0918AE4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6EC65-0C1B-4253-818D-E687DD41E066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3591E-51FC-4441-A787-92336513CF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926F4-0082-446C-9528-37B1703030D6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753A3-11F6-41A3-9EC3-3D8ACE2E39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93850" y="0"/>
            <a:ext cx="10601325" cy="990600"/>
          </a:xfrm>
          <a:prstGeom prst="rect">
            <a:avLst/>
          </a:prstGeom>
          <a:solidFill>
            <a:srgbClr val="C1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7" name="Picture 6"/>
          <p:cNvPicPr>
            <a:picLocks noChangeAspect="1"/>
          </p:cNvPicPr>
          <p:nvPr userDrawn="1"/>
        </p:nvPicPr>
        <p:blipFill>
          <a:blip r:embed="rId18" cstate="print"/>
          <a:srcRect l="426" r="1968"/>
          <a:stretch>
            <a:fillRect/>
          </a:stretch>
        </p:blipFill>
        <p:spPr bwMode="auto">
          <a:xfrm>
            <a:off x="1588" y="0"/>
            <a:ext cx="15255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60038" y="6010275"/>
            <a:ext cx="157797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C2BBEB-99F7-48FE-A9ED-C5E55EE220C7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B33F65-C7E2-41CF-BAC2-7AF172CFEB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93850" y="0"/>
            <a:ext cx="10601325" cy="990600"/>
          </a:xfrm>
          <a:prstGeom prst="rect">
            <a:avLst/>
          </a:prstGeom>
          <a:solidFill>
            <a:srgbClr val="C1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8440" name="Picture 7"/>
          <p:cNvPicPr>
            <a:picLocks noChangeAspect="1"/>
          </p:cNvPicPr>
          <p:nvPr userDrawn="1"/>
        </p:nvPicPr>
        <p:blipFill>
          <a:blip r:embed="rId14" cstate="print"/>
          <a:srcRect l="426" r="1968"/>
          <a:stretch>
            <a:fillRect/>
          </a:stretch>
        </p:blipFill>
        <p:spPr bwMode="auto">
          <a:xfrm>
            <a:off x="1588" y="0"/>
            <a:ext cx="15255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60038" y="6010275"/>
            <a:ext cx="157797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://www.rightoutside.org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843338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600" b="1" dirty="0" err="1" smtClean="0">
                <a:latin typeface="Calibri" pitchFamily="34" charset="0"/>
              </a:rPr>
              <a:t>Secondhand</a:t>
            </a:r>
            <a:r>
              <a:rPr lang="en-GB" altLang="en-US" sz="3600" b="1" dirty="0" smtClean="0">
                <a:latin typeface="Calibri" pitchFamily="34" charset="0"/>
              </a:rPr>
              <a:t> Smoke Campaigns and Initiatives </a:t>
            </a:r>
            <a:endParaRPr lang="en-GB" altLang="en-US" sz="3600" b="1" dirty="0">
              <a:latin typeface="Calibri" pitchFamily="34" charset="0"/>
            </a:endParaRPr>
          </a:p>
          <a:p>
            <a:pPr algn="ctr"/>
            <a:endParaRPr lang="en-GB" altLang="en-US" sz="3600" b="1" dirty="0">
              <a:solidFill>
                <a:srgbClr val="70439B"/>
              </a:solidFill>
              <a:latin typeface="Calibri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191498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latin typeface="Calibri" pitchFamily="34" charset="0"/>
              </a:rPr>
              <a:t>Irene Stewart</a:t>
            </a:r>
            <a:endParaRPr lang="en-GB" altLang="en-US" sz="3200" dirty="0">
              <a:latin typeface="Calibri" pitchFamily="34" charset="0"/>
            </a:endParaRPr>
          </a:p>
          <a:p>
            <a:pPr algn="ctr"/>
            <a:r>
              <a:rPr lang="en-GB" altLang="en-US" sz="3200" dirty="0">
                <a:latin typeface="Calibri" pitchFamily="34" charset="0"/>
              </a:rPr>
              <a:t>Health Improvement </a:t>
            </a:r>
            <a:r>
              <a:rPr lang="en-GB" altLang="en-US" sz="3200" dirty="0" smtClean="0">
                <a:latin typeface="Calibri" pitchFamily="34" charset="0"/>
              </a:rPr>
              <a:t>Senior </a:t>
            </a:r>
            <a:r>
              <a:rPr lang="en-US" altLang="en-US" sz="3200" dirty="0" smtClean="0">
                <a:latin typeface="Calibri" pitchFamily="34" charset="0"/>
              </a:rPr>
              <a:t>– Tobacco</a:t>
            </a:r>
            <a:endParaRPr lang="en-GB" altLang="en-US" sz="3200" dirty="0">
              <a:latin typeface="Calibri" pitchFamily="34" charset="0"/>
            </a:endParaRPr>
          </a:p>
          <a:p>
            <a:pPr algn="ctr"/>
            <a:r>
              <a:rPr lang="en-GB" altLang="en-US" sz="3200" dirty="0">
                <a:latin typeface="Calibri" pitchFamily="34" charset="0"/>
              </a:rPr>
              <a:t> Glasgow City Health and Social Care </a:t>
            </a:r>
            <a:r>
              <a:rPr lang="en-GB" altLang="en-US" sz="3200" dirty="0" smtClean="0">
                <a:latin typeface="Calibri" pitchFamily="34" charset="0"/>
              </a:rPr>
              <a:t>Partnership</a:t>
            </a:r>
          </a:p>
          <a:p>
            <a:pPr algn="ctr"/>
            <a:r>
              <a:rPr lang="en-GB" altLang="en-US" sz="3200" dirty="0" smtClean="0">
                <a:latin typeface="Calibri" pitchFamily="34" charset="0"/>
              </a:rPr>
              <a:t>NHS Greater Glasgow and Clyde</a:t>
            </a:r>
          </a:p>
          <a:p>
            <a:pPr algn="ctr"/>
            <a:endParaRPr lang="en-GB" altLang="en-US" sz="3200" dirty="0" smtClean="0">
              <a:latin typeface="Calibri" pitchFamily="34" charset="0"/>
            </a:endParaRPr>
          </a:p>
          <a:p>
            <a:pPr algn="ctr"/>
            <a:r>
              <a:rPr lang="en-GB" altLang="en-US" sz="3200" dirty="0" smtClean="0">
                <a:latin typeface="Calibri" pitchFamily="34" charset="0"/>
              </a:rPr>
              <a:t>irene.stewart@ggc.scot.nhs.uk</a:t>
            </a:r>
            <a:endParaRPr lang="en-GB" altLang="en-US" sz="3200" dirty="0">
              <a:latin typeface="Calibri" pitchFamily="34" charset="0"/>
            </a:endParaRPr>
          </a:p>
          <a:p>
            <a:pPr algn="ctr"/>
            <a:endParaRPr lang="en-GB" altLang="en-US" sz="3200" dirty="0">
              <a:solidFill>
                <a:srgbClr val="70439B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63688" y="2791397"/>
            <a:ext cx="9064625" cy="11113"/>
          </a:xfrm>
          <a:prstGeom prst="line">
            <a:avLst/>
          </a:prstGeom>
          <a:ln w="12700">
            <a:solidFill>
              <a:srgbClr val="704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394450"/>
            <a:ext cx="1219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 dirty="0" smtClean="0">
                <a:solidFill>
                  <a:srgbClr val="70439B"/>
                </a:solidFill>
                <a:latin typeface="Calibri" pitchFamily="34" charset="0"/>
              </a:rPr>
              <a:t>8 May 2018</a:t>
            </a:r>
            <a:endParaRPr lang="en-GB" altLang="en-US" sz="2200" dirty="0">
              <a:solidFill>
                <a:srgbClr val="70439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4712665"/>
            <a:ext cx="9144000" cy="1160658"/>
          </a:xfrm>
        </p:spPr>
        <p:txBody>
          <a:bodyPr/>
          <a:lstStyle/>
          <a:p>
            <a:r>
              <a:rPr lang="en-GB" b="1" dirty="0" smtClean="0"/>
              <a:t>Any questions?</a:t>
            </a:r>
            <a:endParaRPr lang="en-GB" b="1" dirty="0"/>
          </a:p>
        </p:txBody>
      </p:sp>
      <p:pic>
        <p:nvPicPr>
          <p:cNvPr id="3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083" y="1428750"/>
            <a:ext cx="4270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394450"/>
            <a:ext cx="1219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 dirty="0" smtClean="0">
                <a:solidFill>
                  <a:srgbClr val="70439B"/>
                </a:solidFill>
                <a:latin typeface="Calibri" pitchFamily="34" charset="0"/>
              </a:rPr>
              <a:t>8 May 2018</a:t>
            </a:r>
            <a:endParaRPr lang="en-GB" altLang="en-US" sz="2200" dirty="0">
              <a:solidFill>
                <a:srgbClr val="70439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942535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</a:rPr>
              <a:t/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/>
              <a:t> </a:t>
            </a:r>
            <a:r>
              <a:rPr lang="en-GB" sz="4000" b="1" dirty="0" smtClean="0"/>
              <a:t>Exposure to </a:t>
            </a:r>
            <a:r>
              <a:rPr lang="en-GB" sz="4000" b="1" dirty="0" err="1" smtClean="0"/>
              <a:t>Secondhand</a:t>
            </a:r>
            <a:r>
              <a:rPr lang="en-GB" sz="4000" b="1" dirty="0" smtClean="0"/>
              <a:t> Smoke </a:t>
            </a:r>
            <a:r>
              <a:rPr lang="en-GB" b="1" dirty="0" smtClean="0">
                <a:solidFill>
                  <a:schemeClr val="tx1"/>
                </a:solidFill>
              </a:rPr>
              <a:t/>
            </a:r>
            <a:br>
              <a:rPr lang="en-GB" b="1" dirty="0" smtClean="0">
                <a:solidFill>
                  <a:schemeClr val="tx1"/>
                </a:solidFill>
              </a:rPr>
            </a:br>
            <a:endParaRPr lang="en-GB" b="1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1" y="1857375"/>
            <a:ext cx="2317749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572000" y="1785938"/>
            <a:ext cx="7143751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333399"/>
                </a:solidFill>
                <a:latin typeface="+mn-lt"/>
              </a:rPr>
              <a:t>  </a:t>
            </a:r>
            <a:r>
              <a:rPr lang="en-GB" sz="2800" dirty="0">
                <a:latin typeface="+mn-lt"/>
              </a:rPr>
              <a:t>To reduce the prevalence of children’s exposure to tobacco smoke to </a:t>
            </a:r>
            <a:r>
              <a:rPr lang="en-GB" sz="2800" b="1" dirty="0">
                <a:latin typeface="+mn-lt"/>
              </a:rPr>
              <a:t>6% by 2020   </a:t>
            </a:r>
          </a:p>
          <a:p>
            <a:pPr algn="r" eaLnBrk="0" hangingPunct="0">
              <a:defRPr/>
            </a:pPr>
            <a:r>
              <a:rPr lang="en-GB" sz="1600" dirty="0">
                <a:latin typeface="+mn-lt"/>
                <a:ea typeface="Calibri" pitchFamily="34" charset="0"/>
              </a:rPr>
              <a:t> *</a:t>
            </a:r>
            <a:r>
              <a:rPr lang="en-GB" sz="1600" i="1" dirty="0">
                <a:latin typeface="+mn-lt"/>
                <a:ea typeface="Calibri" pitchFamily="34" charset="0"/>
              </a:rPr>
              <a:t>Scottish government 2014</a:t>
            </a:r>
            <a:endParaRPr lang="en-GB" sz="1600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7173" name="Picture 2" descr="C:\Users\MONTGSU839\AppData\Local\Microsoft\Windows\Temporary Internet Files\Content.IE5\YZ3KH5FJ\ParentSurvey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1" y="4000500"/>
            <a:ext cx="3299884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3048000" y="310515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 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67240" y="4214818"/>
            <a:ext cx="714374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  6% of children (age 0-12) are reported to be exposed to smoke at home</a:t>
            </a:r>
          </a:p>
          <a:p>
            <a:pPr lvl="5">
              <a:buFont typeface="Arial" pitchFamily="34" charset="0"/>
              <a:buChar char="•"/>
              <a:defRPr/>
            </a:pPr>
            <a:r>
              <a:rPr lang="en-GB" sz="1600" i="1" dirty="0">
                <a:latin typeface="+mn-lt"/>
              </a:rPr>
              <a:t>*Scottish Health Survey 2015 </a:t>
            </a:r>
            <a:endParaRPr lang="en-GB" sz="1600" i="1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94450"/>
            <a:ext cx="1219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 dirty="0">
                <a:solidFill>
                  <a:srgbClr val="70439B"/>
                </a:solidFill>
                <a:latin typeface="Calibri" pitchFamily="34" charset="0"/>
              </a:rPr>
              <a:t>8 </a:t>
            </a:r>
            <a:r>
              <a:rPr lang="en-GB" altLang="en-US" sz="2200" dirty="0" smtClean="0">
                <a:solidFill>
                  <a:srgbClr val="70439B"/>
                </a:solidFill>
                <a:latin typeface="Calibri" pitchFamily="34" charset="0"/>
              </a:rPr>
              <a:t>May 2018</a:t>
            </a:r>
            <a:endParaRPr lang="en-GB" altLang="en-US" sz="2200" dirty="0">
              <a:solidFill>
                <a:srgbClr val="70439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012874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>            How are Children Exposed  to SHS in our area?</a:t>
            </a:r>
          </a:p>
        </p:txBody>
      </p:sp>
      <p:pic>
        <p:nvPicPr>
          <p:cNvPr id="8195" name="Picture 2" descr="C:\Users\MONTGSU839\AppData\Local\Microsoft\Windows\Temporary Internet Files\Content.IE5\ROPZLOTL\hom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86001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Users\MONTGSU839\AppData\Local\Microsoft\Windows\Temporary Internet Files\Content.IE5\ROPZLOTL\Ca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812" y="4929188"/>
            <a:ext cx="3143251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0" y="4714875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chemeClr val="accent2"/>
                </a:solidFill>
              </a:rPr>
              <a:t>Car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0" y="1357313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chemeClr val="accent2"/>
                </a:solidFill>
              </a:rPr>
              <a:t>Home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38501" y="5357813"/>
            <a:ext cx="89535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B0F0"/>
              </a:buClr>
            </a:pPr>
            <a:endParaRPr lang="en-US" sz="2200">
              <a:solidFill>
                <a:srgbClr val="333399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38704" y="1087829"/>
            <a:ext cx="962024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222446" y="6519862"/>
            <a:ext cx="962024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GB" sz="1600" dirty="0">
                <a:solidFill>
                  <a:srgbClr val="333399"/>
                </a:solidFill>
              </a:rPr>
              <a:t>    </a:t>
            </a:r>
            <a:r>
              <a:rPr lang="en-GB" sz="1600" i="1" dirty="0">
                <a:solidFill>
                  <a:srgbClr val="333399"/>
                </a:solidFill>
              </a:rPr>
              <a:t> (NHSGGC 2014, </a:t>
            </a:r>
            <a:r>
              <a:rPr lang="en-GB" sz="1600" b="1" i="1" dirty="0">
                <a:solidFill>
                  <a:srgbClr val="333399"/>
                </a:solidFill>
              </a:rPr>
              <a:t>Glasgow School Survey </a:t>
            </a:r>
            <a:r>
              <a:rPr lang="en-GB" sz="1600" i="1" dirty="0">
                <a:solidFill>
                  <a:srgbClr val="333399"/>
                </a:solidFill>
              </a:rPr>
              <a:t>(S1 to S6 pupils) </a:t>
            </a:r>
            <a:endParaRPr lang="en-GB" sz="1600" dirty="0">
              <a:solidFill>
                <a:srgbClr val="333399"/>
              </a:solidFill>
            </a:endParaRPr>
          </a:p>
        </p:txBody>
      </p:sp>
      <p:sp>
        <p:nvSpPr>
          <p:cNvPr id="8202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F0406D-5C64-4ACB-9127-BB9EE482DECD}" type="slidenum">
              <a:rPr lang="en-GB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429000" y="2000250"/>
            <a:ext cx="790575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rgbClr val="333399"/>
                </a:solidFill>
              </a:rPr>
              <a:t> 44% live with a smoker </a:t>
            </a:r>
          </a:p>
          <a:p>
            <a:pPr lvl="1">
              <a:buClr>
                <a:srgbClr val="00B0F0"/>
              </a:buClr>
            </a:pPr>
            <a:endParaRPr lang="en-GB" sz="2800" dirty="0">
              <a:solidFill>
                <a:srgbClr val="333399"/>
              </a:solidFill>
            </a:endParaRP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rgbClr val="333399"/>
                </a:solidFill>
              </a:rPr>
              <a:t> 25% live with someone who smokes inside the home and/or in the car </a:t>
            </a:r>
          </a:p>
          <a:p>
            <a:pPr lvl="1">
              <a:buClr>
                <a:srgbClr val="00B0F0"/>
              </a:buClr>
            </a:pPr>
            <a:endParaRPr lang="en-GB" sz="2800" dirty="0">
              <a:solidFill>
                <a:srgbClr val="333399"/>
              </a:solidFill>
            </a:endParaRP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rgbClr val="333399"/>
                </a:solidFill>
              </a:rPr>
              <a:t> 67% were ever exposed to second hand smoke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394450"/>
            <a:ext cx="1219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 dirty="0">
                <a:solidFill>
                  <a:srgbClr val="70439B"/>
                </a:solidFill>
                <a:latin typeface="Calibri" pitchFamily="34" charset="0"/>
              </a:rPr>
              <a:t>8 </a:t>
            </a:r>
            <a:r>
              <a:rPr lang="en-GB" altLang="en-US" sz="2200" dirty="0" smtClean="0">
                <a:solidFill>
                  <a:srgbClr val="70439B"/>
                </a:solidFill>
                <a:latin typeface="Calibri" pitchFamily="34" charset="0"/>
              </a:rPr>
              <a:t>May 2018</a:t>
            </a:r>
            <a:endParaRPr lang="en-GB" altLang="en-US" sz="2200" dirty="0">
              <a:solidFill>
                <a:srgbClr val="70439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38252" y="0"/>
            <a:ext cx="9620249" cy="857250"/>
          </a:xfrm>
        </p:spPr>
        <p:txBody>
          <a:bodyPr/>
          <a:lstStyle/>
          <a:p>
            <a:pPr eaLnBrk="1" hangingPunct="1"/>
            <a:r>
              <a:rPr lang="en-GB" b="1" dirty="0" smtClean="0"/>
              <a:t>Campaigns and Initiatives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171" y="3798278"/>
            <a:ext cx="1905000" cy="240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1987" y="4680586"/>
            <a:ext cx="428624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333399"/>
                </a:solidFill>
              </a:rPr>
              <a:t>National Campaign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9167" y="1068388"/>
            <a:ext cx="2161117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1" y="1000126"/>
            <a:ext cx="212301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195879"/>
            <a:ext cx="2952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333399"/>
                </a:solidFill>
              </a:rPr>
              <a:t>GGC Campaign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25219" y="2167744"/>
            <a:ext cx="3345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333399"/>
                </a:solidFill>
              </a:rPr>
              <a:t>Jenny and the Bear</a:t>
            </a:r>
            <a:endParaRPr lang="en-GB" sz="2400" b="1" dirty="0">
              <a:solidFill>
                <a:srgbClr val="333399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394450"/>
            <a:ext cx="1219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 dirty="0">
                <a:solidFill>
                  <a:srgbClr val="70439B"/>
                </a:solidFill>
                <a:latin typeface="Calibri" pitchFamily="34" charset="0"/>
              </a:rPr>
              <a:t>8 </a:t>
            </a:r>
            <a:r>
              <a:rPr lang="en-GB" altLang="en-US" sz="2200" dirty="0" smtClean="0">
                <a:solidFill>
                  <a:srgbClr val="70439B"/>
                </a:solidFill>
                <a:latin typeface="Calibri" pitchFamily="34" charset="0"/>
              </a:rPr>
              <a:t>May 2018</a:t>
            </a:r>
            <a:endParaRPr lang="en-GB" altLang="en-US" sz="2200" dirty="0">
              <a:solidFill>
                <a:srgbClr val="70439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-1" y="1432999"/>
            <a:ext cx="117465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August-December 2017           January 2018               February 2018                 March-April 2018                   </a:t>
            </a:r>
          </a:p>
          <a:p>
            <a:pPr lvl="1"/>
            <a:endParaRPr lang="en-GB" altLang="en-US" sz="2000" dirty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altLang="en-US" sz="3200" dirty="0">
              <a:solidFill>
                <a:srgbClr val="70439B"/>
              </a:solidFill>
              <a:latin typeface="Calibri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394450"/>
            <a:ext cx="1219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 dirty="0">
                <a:solidFill>
                  <a:srgbClr val="70439B"/>
                </a:solidFill>
                <a:latin typeface="Calibri" pitchFamily="34" charset="0"/>
              </a:rPr>
              <a:t>8 </a:t>
            </a:r>
            <a:r>
              <a:rPr lang="en-GB" altLang="en-US" sz="2200" dirty="0" smtClean="0">
                <a:solidFill>
                  <a:srgbClr val="70439B"/>
                </a:solidFill>
                <a:latin typeface="Calibri" pitchFamily="34" charset="0"/>
              </a:rPr>
              <a:t>May 2018</a:t>
            </a:r>
            <a:endParaRPr lang="en-GB" altLang="en-US" sz="2200" dirty="0">
              <a:solidFill>
                <a:srgbClr val="70439B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708" y="2152356"/>
            <a:ext cx="2658794" cy="1294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Receive invitation to register for programme in August 2017.  Cut off for registration is 22/12/17</a:t>
            </a:r>
          </a:p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31753" y="2164075"/>
            <a:ext cx="2658794" cy="1296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Receive resource pack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7" idx="2"/>
          </p:cNvCxnSpPr>
          <p:nvPr/>
        </p:nvCxnSpPr>
        <p:spPr>
          <a:xfrm flipH="1">
            <a:off x="4656399" y="3460652"/>
            <a:ext cx="4751" cy="436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50837" y="3892093"/>
            <a:ext cx="4825226" cy="217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A link to a video of the JTB story to watch in class</a:t>
            </a:r>
          </a:p>
          <a:p>
            <a:r>
              <a:rPr lang="en-GB" dirty="0" smtClean="0"/>
              <a:t>Individual JTB booklets for pupils to take home- pupils to complete colouring page at home</a:t>
            </a:r>
          </a:p>
          <a:p>
            <a:r>
              <a:rPr lang="en-GB" dirty="0" smtClean="0"/>
              <a:t>A competition name entry form (to submit the class teddy name)</a:t>
            </a:r>
          </a:p>
          <a:p>
            <a:r>
              <a:rPr lang="en-GB" dirty="0" smtClean="0"/>
              <a:t>A pre-paid envelope to submit your name entry</a:t>
            </a:r>
          </a:p>
          <a:p>
            <a:r>
              <a:rPr lang="en-GB" dirty="0" smtClean="0"/>
              <a:t>(All included in lesson plan – other activities)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114872" y="2161728"/>
            <a:ext cx="2658794" cy="1296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Deliver JTB activity to your class  - watch video, name the teddy and submit name by 28/02/18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8912056" y="2187516"/>
            <a:ext cx="2658794" cy="1296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Winners will be notified and participation certificates sent out between April – June 2018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8909708" y="3915532"/>
            <a:ext cx="2658794" cy="1176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Winning class receives:</a:t>
            </a:r>
          </a:p>
          <a:p>
            <a:pPr>
              <a:buFontTx/>
              <a:buChar char="-"/>
            </a:pPr>
            <a:r>
              <a:rPr lang="en-GB" dirty="0" smtClean="0"/>
              <a:t>  Certificate/SHS message</a:t>
            </a:r>
          </a:p>
          <a:p>
            <a:pPr>
              <a:buFontTx/>
              <a:buChar char="-"/>
            </a:pPr>
            <a:r>
              <a:rPr lang="en-GB" dirty="0" smtClean="0"/>
              <a:t>  Mini bears</a:t>
            </a:r>
          </a:p>
          <a:p>
            <a:pPr>
              <a:buFontTx/>
              <a:buChar char="-"/>
            </a:pPr>
            <a:r>
              <a:rPr lang="en-GB" dirty="0" smtClean="0"/>
              <a:t>  Bear mascot for class</a:t>
            </a:r>
            <a:endParaRPr lang="en-GB" dirty="0"/>
          </a:p>
        </p:txBody>
      </p:sp>
      <p:cxnSp>
        <p:nvCxnSpPr>
          <p:cNvPr id="29" name="Straight Arrow Connector 28"/>
          <p:cNvCxnSpPr>
            <a:stCxn id="24" idx="2"/>
            <a:endCxn id="27" idx="0"/>
          </p:cNvCxnSpPr>
          <p:nvPr/>
        </p:nvCxnSpPr>
        <p:spPr>
          <a:xfrm flipH="1">
            <a:off x="10239105" y="3484093"/>
            <a:ext cx="2348" cy="431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38252" y="0"/>
            <a:ext cx="9620249" cy="857250"/>
          </a:xfrm>
        </p:spPr>
        <p:txBody>
          <a:bodyPr/>
          <a:lstStyle/>
          <a:p>
            <a:pPr eaLnBrk="1" hangingPunct="1"/>
            <a:r>
              <a:rPr lang="en-GB" sz="4400" b="1" dirty="0" smtClean="0"/>
              <a:t>Jenny and the Bear Timeline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37625" y="1475202"/>
            <a:ext cx="1010060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en-GB" alt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You tube video https://</a:t>
            </a:r>
          </a:p>
          <a:p>
            <a:pPr lvl="1"/>
            <a:r>
              <a:rPr lang="en-GB" altLang="en-US" sz="2400" dirty="0" smtClean="0">
                <a:latin typeface="Arial" pitchFamily="34" charset="0"/>
                <a:cs typeface="Arial" pitchFamily="34" charset="0"/>
                <a:hlinkClick r:id="rId3"/>
              </a:rPr>
              <a:t>www.youtube.com/</a:t>
            </a:r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altLang="en-US" sz="2400" dirty="0" err="1" smtClean="0">
                <a:latin typeface="Arial" pitchFamily="34" charset="0"/>
                <a:cs typeface="Arial" pitchFamily="34" charset="0"/>
              </a:rPr>
              <a:t>watch?v</a:t>
            </a: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=24RFDGeNnGU</a:t>
            </a:r>
          </a:p>
          <a:p>
            <a:pPr lvl="1"/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with sub-titles and</a:t>
            </a:r>
          </a:p>
          <a:p>
            <a:pPr lvl="1"/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British Sign Language</a:t>
            </a: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b="1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b="1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altLang="en-US" sz="3200" dirty="0">
              <a:solidFill>
                <a:srgbClr val="70439B"/>
              </a:solidFill>
              <a:latin typeface="Calibri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394450"/>
            <a:ext cx="1219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 dirty="0">
                <a:solidFill>
                  <a:srgbClr val="70439B"/>
                </a:solidFill>
                <a:latin typeface="Calibri" pitchFamily="34" charset="0"/>
              </a:rPr>
              <a:t>8 </a:t>
            </a:r>
            <a:r>
              <a:rPr lang="en-GB" altLang="en-US" sz="2200" dirty="0" smtClean="0">
                <a:solidFill>
                  <a:srgbClr val="70439B"/>
                </a:solidFill>
                <a:latin typeface="Calibri" pitchFamily="34" charset="0"/>
              </a:rPr>
              <a:t>May 2018</a:t>
            </a:r>
            <a:endParaRPr lang="en-GB" altLang="en-US" sz="2200" dirty="0">
              <a:solidFill>
                <a:srgbClr val="70439B"/>
              </a:solidFill>
              <a:latin typeface="Calibri" pitchFamily="34" charset="0"/>
            </a:endParaRPr>
          </a:p>
        </p:txBody>
      </p:sp>
      <p:pic>
        <p:nvPicPr>
          <p:cNvPr id="5122" name="Picture 2" descr="C:\Users\ISTEWART2\AppData\Local\Microsoft\Windows\Temporary Internet Files\Content.Outlook\0V5X4Q3M\IMG_1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812" y="1382138"/>
            <a:ext cx="6011605" cy="450870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14843" y="168812"/>
            <a:ext cx="9144000" cy="717453"/>
          </a:xfrm>
        </p:spPr>
        <p:txBody>
          <a:bodyPr/>
          <a:lstStyle/>
          <a:p>
            <a:r>
              <a:rPr lang="en-GB" sz="4400" b="1" dirty="0" smtClean="0"/>
              <a:t>Jenny &amp; the Bear</a:t>
            </a:r>
            <a:endParaRPr lang="en-GB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00333" y="1475202"/>
            <a:ext cx="953789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en-GB" alt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b="1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b="1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altLang="en-US" sz="3200" dirty="0">
              <a:solidFill>
                <a:srgbClr val="70439B"/>
              </a:solidFill>
              <a:latin typeface="Calibri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394450"/>
            <a:ext cx="1219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 dirty="0" smtClean="0">
                <a:solidFill>
                  <a:srgbClr val="70439B"/>
                </a:solidFill>
                <a:latin typeface="Calibri" pitchFamily="34" charset="0"/>
              </a:rPr>
              <a:t>8 May 2018</a:t>
            </a:r>
            <a:endParaRPr lang="en-GB" altLang="en-US" sz="2200" dirty="0">
              <a:solidFill>
                <a:srgbClr val="70439B"/>
              </a:solidFill>
              <a:latin typeface="Calibri" pitchFamily="34" charset="0"/>
            </a:endParaRPr>
          </a:p>
        </p:txBody>
      </p:sp>
      <p:pic>
        <p:nvPicPr>
          <p:cNvPr id="43010" name="Picture 2" descr="C:\Users\ISTEWART2\AppData\Local\Microsoft\Windows\Temporary Internet Files\Content.Outlook\0V5X4Q3M\20170512_134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748" y="1058595"/>
            <a:ext cx="7723171" cy="5518052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38252" y="0"/>
            <a:ext cx="9620249" cy="857250"/>
          </a:xfrm>
        </p:spPr>
        <p:txBody>
          <a:bodyPr/>
          <a:lstStyle/>
          <a:p>
            <a:pPr eaLnBrk="1" hangingPunct="1"/>
            <a:r>
              <a:rPr lang="en-GB" sz="4400" b="1" dirty="0" smtClean="0"/>
              <a:t>A winning class :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TEWART2\AppData\Local\Microsoft\Windows\Temporary Internet Files\Content.Outlook\Z6ABQJD1\five hours shs info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734" y="1913194"/>
            <a:ext cx="6868757" cy="382078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25" y="1322368"/>
            <a:ext cx="3271960" cy="485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14843" y="168812"/>
            <a:ext cx="9144000" cy="717453"/>
          </a:xfrm>
        </p:spPr>
        <p:txBody>
          <a:bodyPr/>
          <a:lstStyle/>
          <a:p>
            <a:r>
              <a:rPr lang="en-GB" sz="4000" b="1" dirty="0" smtClean="0"/>
              <a:t>National Campaign : Take it Right Outside</a:t>
            </a:r>
            <a:endParaRPr lang="en-GB" sz="4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94450"/>
            <a:ext cx="1219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 dirty="0" smtClean="0">
                <a:solidFill>
                  <a:srgbClr val="70439B"/>
                </a:solidFill>
                <a:latin typeface="Calibri" pitchFamily="34" charset="0"/>
              </a:rPr>
              <a:t>8 May 2018</a:t>
            </a:r>
            <a:endParaRPr lang="en-GB" altLang="en-US" sz="2200" dirty="0">
              <a:solidFill>
                <a:srgbClr val="70439B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39285" y="5716840"/>
            <a:ext cx="55426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3200" dirty="0" smtClean="0">
                <a:solidFill>
                  <a:srgbClr val="70439B"/>
                </a:solidFill>
                <a:latin typeface="Calibri" pitchFamily="34" charset="0"/>
                <a:hlinkClick r:id="rId5"/>
              </a:rPr>
              <a:t>www.rightoutside.org</a:t>
            </a:r>
            <a:endParaRPr lang="en-GB" altLang="en-US" sz="3200" dirty="0" smtClean="0">
              <a:solidFill>
                <a:srgbClr val="70439B"/>
              </a:solidFill>
              <a:latin typeface="Calibri" pitchFamily="34" charset="0"/>
            </a:endParaRPr>
          </a:p>
          <a:p>
            <a:endParaRPr lang="en-GB" altLang="en-US" sz="2200" dirty="0">
              <a:solidFill>
                <a:srgbClr val="70439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843" y="168812"/>
            <a:ext cx="9144000" cy="717453"/>
          </a:xfrm>
        </p:spPr>
        <p:txBody>
          <a:bodyPr/>
          <a:lstStyle/>
          <a:p>
            <a:r>
              <a:rPr lang="en-GB" sz="4000" b="1" dirty="0" smtClean="0"/>
              <a:t>National Campaign : Take it Right Outside</a:t>
            </a:r>
            <a:endParaRPr lang="en-GB" sz="4000" b="1" dirty="0"/>
          </a:p>
        </p:txBody>
      </p:sp>
      <p:pic>
        <p:nvPicPr>
          <p:cNvPr id="1026" name="Picture 2" descr="C:\Users\ISTEWART2\AppData\Local\Microsoft\Windows\Temporary Internet Files\Content.Outlook\Z6ABQJD1\SecondHandSmoke_4-2-2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018" y="1214476"/>
            <a:ext cx="7884393" cy="5256262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48592"/>
            <a:ext cx="101006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en-GB" alt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b="1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b="1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 smtClean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altLang="en-US" sz="2400" dirty="0">
              <a:solidFill>
                <a:srgbClr val="70439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altLang="en-US" sz="3200" dirty="0">
              <a:solidFill>
                <a:srgbClr val="70439B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394450"/>
            <a:ext cx="1219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 dirty="0" smtClean="0">
                <a:solidFill>
                  <a:srgbClr val="70439B"/>
                </a:solidFill>
                <a:latin typeface="Calibri" pitchFamily="34" charset="0"/>
              </a:rPr>
              <a:t>8 May 2018</a:t>
            </a:r>
            <a:endParaRPr lang="en-GB" altLang="en-US" sz="2200" dirty="0">
              <a:solidFill>
                <a:srgbClr val="70439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361</Words>
  <Application>Microsoft Office PowerPoint</Application>
  <PresentationFormat>Custom</PresentationFormat>
  <Paragraphs>106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4_Office Theme</vt:lpstr>
      <vt:lpstr>Office Theme</vt:lpstr>
      <vt:lpstr>Slide 1</vt:lpstr>
      <vt:lpstr>  Exposure to Secondhand Smoke  </vt:lpstr>
      <vt:lpstr>            How are Children Exposed  to SHS in our area?</vt:lpstr>
      <vt:lpstr>Campaigns and Initiatives</vt:lpstr>
      <vt:lpstr>Jenny and the Bear Timeline</vt:lpstr>
      <vt:lpstr>Jenny &amp; the Bear</vt:lpstr>
      <vt:lpstr>A winning class : 2017</vt:lpstr>
      <vt:lpstr>National Campaign : Take it Right Outside</vt:lpstr>
      <vt:lpstr>National Campaign : Take it Right Outside</vt:lpstr>
      <vt:lpstr>Any questions?</vt:lpstr>
    </vt:vector>
  </TitlesOfParts>
  <Company>GCC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Donald, Stuart(SWS)</dc:creator>
  <cp:lastModifiedBy>ISTEWART2</cp:lastModifiedBy>
  <cp:revision>198</cp:revision>
  <cp:lastPrinted>2016-01-18T14:56:22Z</cp:lastPrinted>
  <dcterms:created xsi:type="dcterms:W3CDTF">2015-10-27T11:18:27Z</dcterms:created>
  <dcterms:modified xsi:type="dcterms:W3CDTF">2018-06-29T13:52:55Z</dcterms:modified>
</cp:coreProperties>
</file>