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8" r:id="rId1"/>
  </p:sldMasterIdLst>
  <p:notesMasterIdLst>
    <p:notesMasterId r:id="rId27"/>
  </p:notesMasterIdLst>
  <p:sldIdLst>
    <p:sldId id="256" r:id="rId2"/>
    <p:sldId id="257" r:id="rId3"/>
    <p:sldId id="258" r:id="rId4"/>
    <p:sldId id="259" r:id="rId5"/>
    <p:sldId id="260" r:id="rId6"/>
    <p:sldId id="261" r:id="rId7"/>
    <p:sldId id="263" r:id="rId8"/>
    <p:sldId id="278" r:id="rId9"/>
    <p:sldId id="262" r:id="rId10"/>
    <p:sldId id="264" r:id="rId11"/>
    <p:sldId id="265" r:id="rId12"/>
    <p:sldId id="266" r:id="rId13"/>
    <p:sldId id="269" r:id="rId14"/>
    <p:sldId id="272" r:id="rId15"/>
    <p:sldId id="274" r:id="rId16"/>
    <p:sldId id="275" r:id="rId17"/>
    <p:sldId id="273" r:id="rId18"/>
    <p:sldId id="276" r:id="rId19"/>
    <p:sldId id="267" r:id="rId20"/>
    <p:sldId id="277" r:id="rId21"/>
    <p:sldId id="268" r:id="rId22"/>
    <p:sldId id="285" r:id="rId23"/>
    <p:sldId id="288" r:id="rId24"/>
    <p:sldId id="289" r:id="rId25"/>
    <p:sldId id="270" r:id="rId26"/>
  </p:sldIdLst>
  <p:sldSz cx="12192000" cy="6858000"/>
  <p:notesSz cx="6797675" cy="99282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8475"/>
          </a:xfrm>
          <a:prstGeom prst="rect">
            <a:avLst/>
          </a:prstGeom>
        </p:spPr>
        <p:txBody>
          <a:bodyPr vert="horz" lIns="91440" tIns="45720" rIns="91440" bIns="45720" rtlCol="0"/>
          <a:lstStyle>
            <a:lvl1pPr algn="l">
              <a:defRPr sz="1200"/>
            </a:lvl1pPr>
          </a:lstStyle>
          <a:p>
            <a:endParaRPr lang="en-MY"/>
          </a:p>
        </p:txBody>
      </p:sp>
      <p:sp>
        <p:nvSpPr>
          <p:cNvPr id="3" name="Date Placeholder 2"/>
          <p:cNvSpPr>
            <a:spLocks noGrp="1"/>
          </p:cNvSpPr>
          <p:nvPr>
            <p:ph type="dt" idx="1"/>
          </p:nvPr>
        </p:nvSpPr>
        <p:spPr>
          <a:xfrm>
            <a:off x="3849688" y="0"/>
            <a:ext cx="2946400" cy="498475"/>
          </a:xfrm>
          <a:prstGeom prst="rect">
            <a:avLst/>
          </a:prstGeom>
        </p:spPr>
        <p:txBody>
          <a:bodyPr vert="horz" lIns="91440" tIns="45720" rIns="91440" bIns="45720" rtlCol="0"/>
          <a:lstStyle>
            <a:lvl1pPr algn="r">
              <a:defRPr sz="1200"/>
            </a:lvl1pPr>
          </a:lstStyle>
          <a:p>
            <a:fld id="{265B1602-DBB4-4AF7-9CD2-3A6F3D9592D5}" type="datetimeFigureOut">
              <a:rPr lang="en-MY" smtClean="0"/>
              <a:t>7/5/2018</a:t>
            </a:fld>
            <a:endParaRPr lang="en-MY"/>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MY"/>
          </a:p>
        </p:txBody>
      </p:sp>
      <p:sp>
        <p:nvSpPr>
          <p:cNvPr id="5" name="Notes Placeholder 4"/>
          <p:cNvSpPr>
            <a:spLocks noGrp="1"/>
          </p:cNvSpPr>
          <p:nvPr>
            <p:ph type="body" sz="quarter" idx="3"/>
          </p:nvPr>
        </p:nvSpPr>
        <p:spPr>
          <a:xfrm>
            <a:off x="679450" y="4778375"/>
            <a:ext cx="5438775" cy="390842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6" name="Footer Placeholder 5"/>
          <p:cNvSpPr>
            <a:spLocks noGrp="1"/>
          </p:cNvSpPr>
          <p:nvPr>
            <p:ph type="ftr" sz="quarter" idx="4"/>
          </p:nvPr>
        </p:nvSpPr>
        <p:spPr>
          <a:xfrm>
            <a:off x="0" y="9429750"/>
            <a:ext cx="2946400" cy="498475"/>
          </a:xfrm>
          <a:prstGeom prst="rect">
            <a:avLst/>
          </a:prstGeom>
        </p:spPr>
        <p:txBody>
          <a:bodyPr vert="horz" lIns="91440" tIns="45720" rIns="91440" bIns="45720" rtlCol="0" anchor="b"/>
          <a:lstStyle>
            <a:lvl1pPr algn="l">
              <a:defRPr sz="1200"/>
            </a:lvl1pPr>
          </a:lstStyle>
          <a:p>
            <a:endParaRPr lang="en-MY"/>
          </a:p>
        </p:txBody>
      </p:sp>
      <p:sp>
        <p:nvSpPr>
          <p:cNvPr id="7" name="Slide Number Placeholder 6"/>
          <p:cNvSpPr>
            <a:spLocks noGrp="1"/>
          </p:cNvSpPr>
          <p:nvPr>
            <p:ph type="sldNum" sz="quarter" idx="5"/>
          </p:nvPr>
        </p:nvSpPr>
        <p:spPr>
          <a:xfrm>
            <a:off x="3849688" y="9429750"/>
            <a:ext cx="2946400" cy="498475"/>
          </a:xfrm>
          <a:prstGeom prst="rect">
            <a:avLst/>
          </a:prstGeom>
        </p:spPr>
        <p:txBody>
          <a:bodyPr vert="horz" lIns="91440" tIns="45720" rIns="91440" bIns="45720" rtlCol="0" anchor="b"/>
          <a:lstStyle>
            <a:lvl1pPr algn="r">
              <a:defRPr sz="1200"/>
            </a:lvl1pPr>
          </a:lstStyle>
          <a:p>
            <a:fld id="{22644A76-4DE7-409A-99B1-72947198F4FB}" type="slidenum">
              <a:rPr lang="en-MY" smtClean="0"/>
              <a:t>‹#›</a:t>
            </a:fld>
            <a:endParaRPr lang="en-MY"/>
          </a:p>
        </p:txBody>
      </p:sp>
    </p:spTree>
    <p:extLst>
      <p:ext uri="{BB962C8B-B14F-4D97-AF65-F5344CB8AC3E}">
        <p14:creationId xmlns:p14="http://schemas.microsoft.com/office/powerpoint/2010/main" val="6053259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93105" y="802298"/>
            <a:ext cx="8561747"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93106" y="3531204"/>
            <a:ext cx="8561746"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2ECADD8-D27E-4816-8054-B367AC344F29}" type="datetime1">
              <a:rPr lang="en-US" smtClean="0"/>
              <a:t>5/7/2018</a:t>
            </a:fld>
            <a:endParaRPr lang="en-US" dirty="0"/>
          </a:p>
        </p:txBody>
      </p:sp>
      <p:sp>
        <p:nvSpPr>
          <p:cNvPr id="5" name="Footer Placeholder 4"/>
          <p:cNvSpPr>
            <a:spLocks noGrp="1"/>
          </p:cNvSpPr>
          <p:nvPr>
            <p:ph type="ftr" sz="quarter" idx="11"/>
          </p:nvPr>
        </p:nvSpPr>
        <p:spPr>
          <a:xfrm>
            <a:off x="2493105" y="329307"/>
            <a:ext cx="4897310"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smtClean="0"/>
              <a:t>‹#›</a:t>
            </a:fld>
            <a:endParaRPr lang="en-US" dirty="0"/>
          </a:p>
        </p:txBody>
      </p:sp>
      <p:cxnSp>
        <p:nvCxnSpPr>
          <p:cNvPr id="8" name="Straight Connector 7"/>
          <p:cNvCxnSpPr/>
          <p:nvPr/>
        </p:nvCxnSpPr>
        <p:spPr>
          <a:xfrm>
            <a:off x="2334637" y="798973"/>
            <a:ext cx="0" cy="2544756"/>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8161701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4ECA07-15FE-40A8-AE7A-928F9504337E}" type="datetime1">
              <a:rPr lang="en-US" smtClean="0"/>
              <a:t>5/7/2018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cxnSp>
        <p:nvCxnSpPr>
          <p:cNvPr id="8" name="Straight Connector 7"/>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0990655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883863"/>
            <a:ext cx="1615742" cy="457499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534694" y="883863"/>
            <a:ext cx="7738807" cy="457499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36318D0-1FDF-4A8A-9FC0-F586FB63EFFD}" type="datetime1">
              <a:rPr lang="en-US" smtClean="0"/>
              <a:t>5/7/2018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cxnSp>
        <p:nvCxnSpPr>
          <p:cNvPr id="8" name="Straight Connector 7"/>
          <p:cNvCxnSpPr/>
          <p:nvPr/>
        </p:nvCxnSpPr>
        <p:spPr>
          <a:xfrm flipH="1">
            <a:off x="9439111" y="719272"/>
            <a:ext cx="1615742" cy="0"/>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201554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2E8806C-112B-4729-9132-BA96AE281837}" type="datetime1">
              <a:rPr lang="en-US" smtClean="0"/>
              <a:t>5/7/2018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cxnSp>
        <p:nvCxnSpPr>
          <p:cNvPr id="8" name="Straight Connector 7"/>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2683665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534813" y="1756130"/>
            <a:ext cx="8562580"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534695" y="3806195"/>
            <a:ext cx="8549990"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F9B0E6C-1490-43FF-967C-859D60A6D2AD}" type="datetime1">
              <a:rPr lang="en-US" smtClean="0"/>
              <a:t>5/7/2018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cxnSp>
        <p:nvCxnSpPr>
          <p:cNvPr id="8" name="Straight Connector 7"/>
          <p:cNvCxnSpPr/>
          <p:nvPr/>
        </p:nvCxnSpPr>
        <p:spPr>
          <a:xfrm>
            <a:off x="1371687" y="798973"/>
            <a:ext cx="0" cy="2845107"/>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5569068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534695" y="804889"/>
            <a:ext cx="9520157"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534695" y="2010878"/>
            <a:ext cx="4608576" cy="343814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54793" y="2017343"/>
            <a:ext cx="4604130" cy="344152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25626EC-1C7D-4F35-905A-FB06D889E63C}" type="datetime1">
              <a:rPr lang="en-US" smtClean="0"/>
              <a:t>5/7/2018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cxnSp>
        <p:nvCxnSpPr>
          <p:cNvPr id="9" name="Straight Connector 8"/>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8475704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534695" y="804163"/>
            <a:ext cx="9520157"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534695" y="2019549"/>
            <a:ext cx="4608576"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534695" y="2824269"/>
            <a:ext cx="4608576" cy="264445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54791" y="2023003"/>
            <a:ext cx="4608576"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454792" y="2821491"/>
            <a:ext cx="4608576" cy="263737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95418B5-F6D7-49CA-9022-581748911D00}" type="datetime1">
              <a:rPr lang="en-US" smtClean="0"/>
              <a:t>5/7/2018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cxnSp>
        <p:nvCxnSpPr>
          <p:cNvPr id="11" name="Straight Connector 10"/>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8023974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70C3326-311A-4DF3-907A-DC766E1FC9CC}" type="datetime1">
              <a:rPr lang="en-US" smtClean="0"/>
              <a:t>5/7/2018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cxnSp>
        <p:nvCxnSpPr>
          <p:cNvPr id="7" name="Straight Connector 6"/>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9191103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32040ED-BCBB-4038-984C-18A8BAFB1F14}" type="datetime1">
              <a:rPr lang="en-US" smtClean="0"/>
              <a:t>5/7/2018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7277746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34642" y="798973"/>
            <a:ext cx="3183128"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534695" y="3205491"/>
            <a:ext cx="3184989"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C968E4E-A2AC-4B0E-ACF3-16EBE3752C6D}" type="datetime1">
              <a:rPr lang="en-US" smtClean="0"/>
              <a:t>5/7/2018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cxnSp>
        <p:nvCxnSpPr>
          <p:cNvPr id="9" name="Straight Connector 8"/>
          <p:cNvCxnSpPr/>
          <p:nvPr/>
        </p:nvCxnSpPr>
        <p:spPr>
          <a:xfrm>
            <a:off x="1371687" y="798973"/>
            <a:ext cx="0" cy="2247117"/>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3233754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a:xfrm>
              <a:off x="7477387" y="482170"/>
              <a:ext cx="4074533" cy="5149101"/>
            </a:xfrm>
            <a:prstGeom prst="rect">
              <a:avLst/>
            </a:prstGeom>
            <a:gradFill>
              <a:gsLst>
                <a:gs pos="0">
                  <a:schemeClr val="bg2">
                    <a:lumMod val="10000"/>
                  </a:schemeClr>
                </a:gs>
                <a:gs pos="100000">
                  <a:schemeClr val="bg2">
                    <a:lumMod val="10000"/>
                  </a:schemeClr>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prstMaterial="matte">
              <a:bevelT w="133350" h="50800" prst="divot"/>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535694" y="1129513"/>
            <a:ext cx="5447840"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534695" y="3145992"/>
            <a:ext cx="5440037"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1534695" y="5469856"/>
            <a:ext cx="5440038" cy="320123"/>
          </a:xfrm>
        </p:spPr>
        <p:txBody>
          <a:bodyPr/>
          <a:lstStyle>
            <a:lvl1pPr algn="l">
              <a:defRPr/>
            </a:lvl1pPr>
          </a:lstStyle>
          <a:p>
            <a:fld id="{354D6684-3444-4198-8D7D-E23631C9C3F1}" type="datetime1">
              <a:rPr lang="en-US" smtClean="0"/>
              <a:t>5/7/2018</a:t>
            </a:fld>
            <a:endParaRPr lang="en-US" dirty="0"/>
          </a:p>
        </p:txBody>
      </p:sp>
      <p:sp>
        <p:nvSpPr>
          <p:cNvPr id="6" name="Footer Placeholder 5"/>
          <p:cNvSpPr>
            <a:spLocks noGrp="1"/>
          </p:cNvSpPr>
          <p:nvPr>
            <p:ph type="ftr" sz="quarter" idx="11"/>
          </p:nvPr>
        </p:nvSpPr>
        <p:spPr>
          <a:xfrm>
            <a:off x="1534910" y="318640"/>
            <a:ext cx="5453475"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cxnSp>
        <p:nvCxnSpPr>
          <p:cNvPr id="14" name="Straight Connector 13"/>
          <p:cNvCxnSpPr/>
          <p:nvPr/>
        </p:nvCxnSpPr>
        <p:spPr>
          <a:xfrm>
            <a:off x="1371687" y="798973"/>
            <a:ext cx="0" cy="2161124"/>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405750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Rectangle 8"/>
          <p:cNvSpPr/>
          <p:nvPr/>
        </p:nvSpPr>
        <p:spPr>
          <a:xfrm>
            <a:off x="0" y="2015732"/>
            <a:ext cx="12192000" cy="4118829"/>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srcRect t="2769" b="-2769"/>
          <a:stretch/>
        </p:blipFill>
        <p:spPr>
          <a:xfrm>
            <a:off x="0" y="6135624"/>
            <a:ext cx="12192000" cy="742950"/>
          </a:xfrm>
          <a:prstGeom prst="rect">
            <a:avLst/>
          </a:prstGeom>
        </p:spPr>
      </p:pic>
      <p:sp>
        <p:nvSpPr>
          <p:cNvPr id="2" name="Title Placeholder 1"/>
          <p:cNvSpPr>
            <a:spLocks noGrp="1"/>
          </p:cNvSpPr>
          <p:nvPr>
            <p:ph type="title"/>
          </p:nvPr>
        </p:nvSpPr>
        <p:spPr>
          <a:xfrm>
            <a:off x="1534696" y="804519"/>
            <a:ext cx="9520158" cy="1049235"/>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534696" y="2015732"/>
            <a:ext cx="9520158"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AB660DF5-79E3-4FEA-8BC0-E2397C255692}" type="datetime1">
              <a:rPr lang="en-US" smtClean="0"/>
              <a:t>5/7/2018</a:t>
            </a:fld>
            <a:endParaRPr lang="en-US" dirty="0"/>
          </a:p>
        </p:txBody>
      </p:sp>
      <p:sp>
        <p:nvSpPr>
          <p:cNvPr id="5" name="Footer Placeholder 4"/>
          <p:cNvSpPr>
            <a:spLocks noGrp="1"/>
          </p:cNvSpPr>
          <p:nvPr>
            <p:ph type="ftr" sz="quarter" idx="3"/>
          </p:nvPr>
        </p:nvSpPr>
        <p:spPr>
          <a:xfrm>
            <a:off x="1534695" y="329307"/>
            <a:ext cx="5855719"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smtClean="0"/>
              <a:pPr/>
              <a:t>‹#›</a:t>
            </a:fld>
            <a:endParaRPr lang="en-US" dirty="0"/>
          </a:p>
        </p:txBody>
      </p:sp>
      <p:cxnSp>
        <p:nvCxnSpPr>
          <p:cNvPr id="12" name="Straight Connector 11"/>
          <p:cNvCxnSpPr/>
          <p:nvPr/>
        </p:nvCxnSpPr>
        <p:spPr>
          <a:xfrm>
            <a:off x="0" y="6141705"/>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41143745"/>
      </p:ext>
    </p:extLst>
  </p:cSld>
  <p:clrMap bg1="lt1" tx1="dk1" bg2="lt2" tx2="dk2" accent1="accent1" accent2="accent2" accent3="accent3" accent4="accent4" accent5="accent5" accent6="accent6" hlink="hlink" folHlink="folHlink"/>
  <p:sldLayoutIdLst>
    <p:sldLayoutId id="2147483849" r:id="rId1"/>
    <p:sldLayoutId id="2147483850" r:id="rId2"/>
    <p:sldLayoutId id="2147483851" r:id="rId3"/>
    <p:sldLayoutId id="2147483852" r:id="rId4"/>
    <p:sldLayoutId id="2147483853" r:id="rId5"/>
    <p:sldLayoutId id="2147483854" r:id="rId6"/>
    <p:sldLayoutId id="2147483855" r:id="rId7"/>
    <p:sldLayoutId id="2147483856" r:id="rId8"/>
    <p:sldLayoutId id="2147483857" r:id="rId9"/>
    <p:sldLayoutId id="2147483858" r:id="rId10"/>
    <p:sldLayoutId id="2147483859" r:id="rId11"/>
  </p:sldLayoutIdLst>
  <p:hf sldNum="0" hdr="0" ftr="0" dt="0"/>
  <p:txStyles>
    <p:titleStyle>
      <a:lvl1pPr algn="l" defTabSz="914400" rtl="0" eaLnBrk="1" latinLnBrk="0" hangingPunct="1">
        <a:lnSpc>
          <a:spcPct val="90000"/>
        </a:lnSpc>
        <a:spcBef>
          <a:spcPct val="0"/>
        </a:spcBef>
        <a:buNone/>
        <a:defRPr sz="3200" b="0" i="0" kern="1200" cap="none">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A6666810-18EC-40D5-B9C6-7D325A21A0E6}"/>
              </a:ext>
            </a:extLst>
          </p:cNvPr>
          <p:cNvPicPr>
            <a:picLocks noChangeAspect="1"/>
          </p:cNvPicPr>
          <p:nvPr/>
        </p:nvPicPr>
        <p:blipFill>
          <a:blip r:embed="rId2"/>
          <a:stretch>
            <a:fillRect/>
          </a:stretch>
        </p:blipFill>
        <p:spPr>
          <a:xfrm>
            <a:off x="0" y="0"/>
            <a:ext cx="12027877" cy="6858000"/>
          </a:xfrm>
          <a:prstGeom prst="rect">
            <a:avLst/>
          </a:prstGeom>
        </p:spPr>
      </p:pic>
      <p:sp>
        <p:nvSpPr>
          <p:cNvPr id="2" name="Title 1">
            <a:extLst>
              <a:ext uri="{FF2B5EF4-FFF2-40B4-BE49-F238E27FC236}">
                <a16:creationId xmlns:a16="http://schemas.microsoft.com/office/drawing/2014/main" id="{3EB7CF00-1981-4F28-B59B-ABAB17B27928}"/>
              </a:ext>
            </a:extLst>
          </p:cNvPr>
          <p:cNvSpPr>
            <a:spLocks noGrp="1"/>
          </p:cNvSpPr>
          <p:nvPr>
            <p:ph type="ctrTitle"/>
          </p:nvPr>
        </p:nvSpPr>
        <p:spPr/>
        <p:txBody>
          <a:bodyPr>
            <a:normAutofit fontScale="90000"/>
          </a:bodyPr>
          <a:lstStyle/>
          <a:p>
            <a:r>
              <a:rPr lang="en-MY" dirty="0"/>
              <a:t>Randomize control trial to establish the smoke free home</a:t>
            </a:r>
          </a:p>
        </p:txBody>
      </p:sp>
      <p:sp>
        <p:nvSpPr>
          <p:cNvPr id="3" name="Subtitle 2">
            <a:extLst>
              <a:ext uri="{FF2B5EF4-FFF2-40B4-BE49-F238E27FC236}">
                <a16:creationId xmlns:a16="http://schemas.microsoft.com/office/drawing/2014/main" id="{7C7AA1CA-5E35-4C8F-9F1C-50E0ADDD456E}"/>
              </a:ext>
            </a:extLst>
          </p:cNvPr>
          <p:cNvSpPr>
            <a:spLocks noGrp="1"/>
          </p:cNvSpPr>
          <p:nvPr>
            <p:ph type="subTitle" idx="1"/>
          </p:nvPr>
        </p:nvSpPr>
        <p:spPr>
          <a:xfrm>
            <a:off x="1751012" y="4678017"/>
            <a:ext cx="8689976" cy="879198"/>
          </a:xfrm>
        </p:spPr>
        <p:txBody>
          <a:bodyPr>
            <a:normAutofit fontScale="55000" lnSpcReduction="20000"/>
          </a:bodyPr>
          <a:lstStyle/>
          <a:p>
            <a:pPr>
              <a:lnSpc>
                <a:spcPct val="110000"/>
              </a:lnSpc>
            </a:pPr>
            <a:r>
              <a:rPr lang="en-MY" dirty="0">
                <a:solidFill>
                  <a:schemeClr val="tx1">
                    <a:lumMod val="85000"/>
                    <a:lumOff val="15000"/>
                  </a:schemeClr>
                </a:solidFill>
              </a:rPr>
              <a:t>Lim </a:t>
            </a:r>
            <a:r>
              <a:rPr lang="en-MY" dirty="0" err="1">
                <a:solidFill>
                  <a:schemeClr val="tx1">
                    <a:lumMod val="85000"/>
                    <a:lumOff val="15000"/>
                  </a:schemeClr>
                </a:solidFill>
              </a:rPr>
              <a:t>kuang</a:t>
            </a:r>
            <a:r>
              <a:rPr lang="en-MY" dirty="0">
                <a:solidFill>
                  <a:schemeClr val="tx1">
                    <a:lumMod val="85000"/>
                    <a:lumOff val="15000"/>
                  </a:schemeClr>
                </a:solidFill>
              </a:rPr>
              <a:t> hock,</a:t>
            </a:r>
          </a:p>
          <a:p>
            <a:pPr>
              <a:lnSpc>
                <a:spcPct val="110000"/>
              </a:lnSpc>
            </a:pPr>
            <a:r>
              <a:rPr lang="en-MY" dirty="0">
                <a:solidFill>
                  <a:schemeClr val="tx1">
                    <a:lumMod val="85000"/>
                    <a:lumOff val="15000"/>
                  </a:schemeClr>
                </a:solidFill>
              </a:rPr>
              <a:t>Institute for medical research,</a:t>
            </a:r>
          </a:p>
          <a:p>
            <a:pPr>
              <a:lnSpc>
                <a:spcPct val="110000"/>
              </a:lnSpc>
            </a:pPr>
            <a:r>
              <a:rPr lang="en-MY" dirty="0">
                <a:solidFill>
                  <a:schemeClr val="tx1">
                    <a:lumMod val="85000"/>
                    <a:lumOff val="15000"/>
                  </a:schemeClr>
                </a:solidFill>
              </a:rPr>
              <a:t>Kuala </a:t>
            </a:r>
            <a:r>
              <a:rPr lang="en-MY" dirty="0" err="1">
                <a:solidFill>
                  <a:schemeClr val="tx1">
                    <a:lumMod val="85000"/>
                    <a:lumOff val="15000"/>
                  </a:schemeClr>
                </a:solidFill>
              </a:rPr>
              <a:t>lumpur</a:t>
            </a:r>
            <a:endParaRPr lang="en-MY" dirty="0">
              <a:solidFill>
                <a:schemeClr val="tx1">
                  <a:lumMod val="85000"/>
                  <a:lumOff val="15000"/>
                </a:schemeClr>
              </a:solidFill>
            </a:endParaRPr>
          </a:p>
          <a:p>
            <a:endParaRPr lang="en-MY" dirty="0">
              <a:solidFill>
                <a:schemeClr val="tx1">
                  <a:lumMod val="85000"/>
                  <a:lumOff val="15000"/>
                </a:schemeClr>
              </a:solidFill>
            </a:endParaRPr>
          </a:p>
        </p:txBody>
      </p:sp>
    </p:spTree>
    <p:extLst>
      <p:ext uri="{BB962C8B-B14F-4D97-AF65-F5344CB8AC3E}">
        <p14:creationId xmlns:p14="http://schemas.microsoft.com/office/powerpoint/2010/main" val="11277868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75DB8E-5534-4353-9388-906C9A5146E1}"/>
              </a:ext>
            </a:extLst>
          </p:cNvPr>
          <p:cNvSpPr>
            <a:spLocks noGrp="1"/>
          </p:cNvSpPr>
          <p:nvPr>
            <p:ph type="title"/>
          </p:nvPr>
        </p:nvSpPr>
        <p:spPr>
          <a:xfrm>
            <a:off x="913775" y="618518"/>
            <a:ext cx="10364451" cy="799466"/>
          </a:xfrm>
        </p:spPr>
        <p:txBody>
          <a:bodyPr/>
          <a:lstStyle/>
          <a:p>
            <a:r>
              <a:rPr lang="en-MY" dirty="0"/>
              <a:t>Exclusion criteria</a:t>
            </a:r>
          </a:p>
        </p:txBody>
      </p:sp>
      <p:sp>
        <p:nvSpPr>
          <p:cNvPr id="3" name="Content Placeholder 2">
            <a:extLst>
              <a:ext uri="{FF2B5EF4-FFF2-40B4-BE49-F238E27FC236}">
                <a16:creationId xmlns:a16="http://schemas.microsoft.com/office/drawing/2014/main" id="{8077CF99-8C28-409A-B1D3-D8E696010D9F}"/>
              </a:ext>
            </a:extLst>
          </p:cNvPr>
          <p:cNvSpPr>
            <a:spLocks noGrp="1"/>
          </p:cNvSpPr>
          <p:nvPr>
            <p:ph idx="1"/>
          </p:nvPr>
        </p:nvSpPr>
        <p:spPr>
          <a:xfrm>
            <a:off x="913774" y="1417984"/>
            <a:ext cx="10363826" cy="4373215"/>
          </a:xfrm>
        </p:spPr>
        <p:txBody>
          <a:bodyPr>
            <a:normAutofit/>
          </a:bodyPr>
          <a:lstStyle/>
          <a:p>
            <a:pPr marL="0" indent="0">
              <a:buNone/>
            </a:pPr>
            <a:r>
              <a:rPr lang="en-MY" dirty="0"/>
              <a:t>-</a:t>
            </a:r>
            <a:r>
              <a:rPr lang="en-MY" sz="2400" dirty="0"/>
              <a:t> Non Malaysian</a:t>
            </a:r>
          </a:p>
          <a:p>
            <a:pPr marL="0" indent="0">
              <a:buNone/>
            </a:pPr>
            <a:r>
              <a:rPr lang="en-MY" sz="2400" dirty="0"/>
              <a:t> -trying to quit smoking or had attempted to do so in the 3 months preceding recruitment </a:t>
            </a:r>
          </a:p>
          <a:p>
            <a:pPr>
              <a:buFontTx/>
              <a:buChar char="-"/>
            </a:pPr>
            <a:r>
              <a:rPr lang="en-MY" sz="2400" dirty="0"/>
              <a:t>as were pregnant smokers, those planning a pregnancy or breast feeding during the intervention period, </a:t>
            </a:r>
          </a:p>
          <a:p>
            <a:pPr>
              <a:buFontTx/>
              <a:buChar char="-"/>
            </a:pPr>
            <a:r>
              <a:rPr lang="en-MY" sz="2400" dirty="0"/>
              <a:t>those with health-based contraindications to nicotine replacement therapy (NRT) use and </a:t>
            </a:r>
          </a:p>
          <a:p>
            <a:pPr>
              <a:buFontTx/>
              <a:buChar char="-"/>
            </a:pPr>
            <a:r>
              <a:rPr lang="en-MY" sz="2400" dirty="0"/>
              <a:t>those living in hostels or institution.</a:t>
            </a:r>
          </a:p>
          <a:p>
            <a:endParaRPr lang="en-MY" dirty="0"/>
          </a:p>
        </p:txBody>
      </p:sp>
    </p:spTree>
    <p:extLst>
      <p:ext uri="{BB962C8B-B14F-4D97-AF65-F5344CB8AC3E}">
        <p14:creationId xmlns:p14="http://schemas.microsoft.com/office/powerpoint/2010/main" val="36459636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DB0587-C42C-4431-954E-30D954468447}"/>
              </a:ext>
            </a:extLst>
          </p:cNvPr>
          <p:cNvSpPr>
            <a:spLocks noGrp="1"/>
          </p:cNvSpPr>
          <p:nvPr>
            <p:ph type="title"/>
          </p:nvPr>
        </p:nvSpPr>
        <p:spPr>
          <a:xfrm>
            <a:off x="913775" y="357809"/>
            <a:ext cx="10364451" cy="503583"/>
          </a:xfrm>
        </p:spPr>
        <p:txBody>
          <a:bodyPr>
            <a:normAutofit fontScale="90000"/>
          </a:bodyPr>
          <a:lstStyle/>
          <a:p>
            <a:r>
              <a:rPr lang="en-MY" dirty="0"/>
              <a:t>measure</a:t>
            </a:r>
          </a:p>
        </p:txBody>
      </p:sp>
      <p:sp>
        <p:nvSpPr>
          <p:cNvPr id="3" name="Content Placeholder 2">
            <a:extLst>
              <a:ext uri="{FF2B5EF4-FFF2-40B4-BE49-F238E27FC236}">
                <a16:creationId xmlns:a16="http://schemas.microsoft.com/office/drawing/2014/main" id="{526AB168-2C47-4C0A-93EF-EFE3CCA8CB18}"/>
              </a:ext>
            </a:extLst>
          </p:cNvPr>
          <p:cNvSpPr>
            <a:spLocks noGrp="1"/>
          </p:cNvSpPr>
          <p:nvPr>
            <p:ph idx="1"/>
          </p:nvPr>
        </p:nvSpPr>
        <p:spPr>
          <a:xfrm>
            <a:off x="913774" y="1205948"/>
            <a:ext cx="10363826" cy="5033534"/>
          </a:xfrm>
        </p:spPr>
        <p:txBody>
          <a:bodyPr>
            <a:normAutofit/>
          </a:bodyPr>
          <a:lstStyle/>
          <a:p>
            <a:r>
              <a:rPr lang="en-MY" sz="2800" dirty="0"/>
              <a:t>In both treatment groups, data were collected during home visits at baseline, 7, 12 and 24 weeks, carried out by a trained researcher </a:t>
            </a:r>
          </a:p>
          <a:p>
            <a:r>
              <a:rPr lang="en-MY" sz="2800" dirty="0"/>
              <a:t>Participants completed questionnaires on socioeconomic status, their own health, family and household composition, current smoking behaviour and beliefs relating to home smoking with children . </a:t>
            </a:r>
          </a:p>
        </p:txBody>
      </p:sp>
    </p:spTree>
    <p:extLst>
      <p:ext uri="{BB962C8B-B14F-4D97-AF65-F5344CB8AC3E}">
        <p14:creationId xmlns:p14="http://schemas.microsoft.com/office/powerpoint/2010/main" val="13297247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541808-2DBB-48D8-973E-F888385C838F}"/>
              </a:ext>
            </a:extLst>
          </p:cNvPr>
          <p:cNvSpPr>
            <a:spLocks noGrp="1"/>
          </p:cNvSpPr>
          <p:nvPr>
            <p:ph type="title"/>
          </p:nvPr>
        </p:nvSpPr>
        <p:spPr>
          <a:xfrm>
            <a:off x="913775" y="618518"/>
            <a:ext cx="10364451" cy="812718"/>
          </a:xfrm>
        </p:spPr>
        <p:txBody>
          <a:bodyPr/>
          <a:lstStyle/>
          <a:p>
            <a:endParaRPr lang="en-MY" dirty="0"/>
          </a:p>
        </p:txBody>
      </p:sp>
      <p:sp>
        <p:nvSpPr>
          <p:cNvPr id="3" name="Content Placeholder 2">
            <a:extLst>
              <a:ext uri="{FF2B5EF4-FFF2-40B4-BE49-F238E27FC236}">
                <a16:creationId xmlns:a16="http://schemas.microsoft.com/office/drawing/2014/main" id="{F501FCAF-9B50-48D6-9A8B-EEE99BAB3D01}"/>
              </a:ext>
            </a:extLst>
          </p:cNvPr>
          <p:cNvSpPr>
            <a:spLocks noGrp="1"/>
          </p:cNvSpPr>
          <p:nvPr>
            <p:ph idx="1"/>
          </p:nvPr>
        </p:nvSpPr>
        <p:spPr/>
        <p:txBody>
          <a:bodyPr>
            <a:normAutofit fontScale="92500" lnSpcReduction="10000"/>
          </a:bodyPr>
          <a:lstStyle/>
          <a:p>
            <a:pPr marL="0" indent="0">
              <a:buNone/>
            </a:pPr>
            <a:r>
              <a:rPr lang="en-MY" sz="3200" b="1" dirty="0"/>
              <a:t>Intervention</a:t>
            </a:r>
          </a:p>
          <a:p>
            <a:r>
              <a:rPr lang="en-MY" sz="2800" dirty="0"/>
              <a:t>The intervention comprised feedback on the air quality measured in the home; behavioural support on how to create a safe Free House(</a:t>
            </a:r>
            <a:r>
              <a:rPr lang="en-MY" sz="2800" dirty="0" err="1"/>
              <a:t>sfh</a:t>
            </a:r>
            <a:r>
              <a:rPr lang="en-MY" sz="2800" dirty="0"/>
              <a:t>) delivered by a trained research team member; and advice for temporary abstinence or for cutting down tobacco smoking in the home, provided at baseline, 7 and 12 weeks.</a:t>
            </a:r>
          </a:p>
          <a:p>
            <a:endParaRPr lang="en-MY" dirty="0"/>
          </a:p>
        </p:txBody>
      </p:sp>
    </p:spTree>
    <p:extLst>
      <p:ext uri="{BB962C8B-B14F-4D97-AF65-F5344CB8AC3E}">
        <p14:creationId xmlns:p14="http://schemas.microsoft.com/office/powerpoint/2010/main" val="26619832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BF5276-902C-463B-B3DA-EACBD5686601}"/>
              </a:ext>
            </a:extLst>
          </p:cNvPr>
          <p:cNvSpPr>
            <a:spLocks noGrp="1"/>
          </p:cNvSpPr>
          <p:nvPr>
            <p:ph type="title"/>
          </p:nvPr>
        </p:nvSpPr>
        <p:spPr>
          <a:xfrm>
            <a:off x="913775" y="618518"/>
            <a:ext cx="10364451" cy="448284"/>
          </a:xfrm>
        </p:spPr>
        <p:txBody>
          <a:bodyPr>
            <a:noAutofit/>
          </a:bodyPr>
          <a:lstStyle/>
          <a:p>
            <a:r>
              <a:rPr lang="en-MY" sz="3600" b="1" dirty="0"/>
              <a:t>Indoor air quality</a:t>
            </a:r>
          </a:p>
        </p:txBody>
      </p:sp>
      <p:sp>
        <p:nvSpPr>
          <p:cNvPr id="3" name="Content Placeholder 2">
            <a:extLst>
              <a:ext uri="{FF2B5EF4-FFF2-40B4-BE49-F238E27FC236}">
                <a16:creationId xmlns:a16="http://schemas.microsoft.com/office/drawing/2014/main" id="{00C4028E-30B1-4A38-8E12-8B987C1E5033}"/>
              </a:ext>
            </a:extLst>
          </p:cNvPr>
          <p:cNvSpPr>
            <a:spLocks noGrp="1"/>
          </p:cNvSpPr>
          <p:nvPr>
            <p:ph idx="1"/>
          </p:nvPr>
        </p:nvSpPr>
        <p:spPr>
          <a:xfrm>
            <a:off x="913774" y="1066802"/>
            <a:ext cx="10363826" cy="4724397"/>
          </a:xfrm>
        </p:spPr>
        <p:txBody>
          <a:bodyPr>
            <a:normAutofit/>
          </a:bodyPr>
          <a:lstStyle/>
          <a:p>
            <a:endParaRPr lang="en-MY" sz="2400" dirty="0"/>
          </a:p>
          <a:p>
            <a:endParaRPr lang="en-MY" sz="2400" dirty="0"/>
          </a:p>
          <a:p>
            <a:r>
              <a:rPr lang="en-MY" sz="2400" dirty="0"/>
              <a:t>Indoor air was sampled for up to 24 hours using a </a:t>
            </a:r>
            <a:r>
              <a:rPr lang="en-MY" sz="2400" dirty="0" err="1"/>
              <a:t>Sidepak</a:t>
            </a:r>
            <a:r>
              <a:rPr lang="en-MY" sz="2400" dirty="0"/>
              <a:t> Aerosol Monitor AM510 (TSI Instruments Ltd, High Wycombe, UK), positioned in the main living area. Monitors were set with the calibration factor of 0.30 by the manufacturer to measure particle sizes of second-hand smoke(PM</a:t>
            </a:r>
            <a:r>
              <a:rPr lang="en-MY" sz="2400" baseline="-25000" dirty="0"/>
              <a:t>2.5)</a:t>
            </a:r>
            <a:r>
              <a:rPr lang="en-MY" sz="2400" dirty="0"/>
              <a:t> </a:t>
            </a:r>
          </a:p>
          <a:p>
            <a:endParaRPr lang="en-MY" dirty="0"/>
          </a:p>
        </p:txBody>
      </p:sp>
    </p:spTree>
    <p:extLst>
      <p:ext uri="{BB962C8B-B14F-4D97-AF65-F5344CB8AC3E}">
        <p14:creationId xmlns:p14="http://schemas.microsoft.com/office/powerpoint/2010/main" val="8534968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31783B-742C-48E5-AB18-99DE8A9779A5}"/>
              </a:ext>
            </a:extLst>
          </p:cNvPr>
          <p:cNvSpPr>
            <a:spLocks noGrp="1"/>
          </p:cNvSpPr>
          <p:nvPr>
            <p:ph type="title"/>
          </p:nvPr>
        </p:nvSpPr>
        <p:spPr/>
        <p:txBody>
          <a:bodyPr/>
          <a:lstStyle/>
          <a:p>
            <a:endParaRPr lang="en-MY"/>
          </a:p>
        </p:txBody>
      </p:sp>
      <p:sp>
        <p:nvSpPr>
          <p:cNvPr id="3" name="Content Placeholder 2">
            <a:extLst>
              <a:ext uri="{FF2B5EF4-FFF2-40B4-BE49-F238E27FC236}">
                <a16:creationId xmlns:a16="http://schemas.microsoft.com/office/drawing/2014/main" id="{807F76E7-387C-4A04-AE72-27FA6EA98D5C}"/>
              </a:ext>
            </a:extLst>
          </p:cNvPr>
          <p:cNvSpPr>
            <a:spLocks noGrp="1"/>
          </p:cNvSpPr>
          <p:nvPr>
            <p:ph idx="1"/>
          </p:nvPr>
        </p:nvSpPr>
        <p:spPr>
          <a:xfrm>
            <a:off x="913774" y="397565"/>
            <a:ext cx="10363826" cy="6162261"/>
          </a:xfrm>
        </p:spPr>
        <p:txBody>
          <a:bodyPr>
            <a:normAutofit/>
          </a:bodyPr>
          <a:lstStyle/>
          <a:p>
            <a:pPr marL="0" indent="0">
              <a:buNone/>
            </a:pPr>
            <a:endParaRPr lang="en-MY" dirty="0"/>
          </a:p>
          <a:p>
            <a:r>
              <a:rPr lang="en-MY" dirty="0"/>
              <a:t>Using </a:t>
            </a:r>
            <a:r>
              <a:rPr lang="en-MY" dirty="0" err="1"/>
              <a:t>Trackpro</a:t>
            </a:r>
            <a:r>
              <a:rPr lang="en-MY" dirty="0"/>
              <a:t> software installed on the air monitors, the research team converted data collected during the three periods of air quality measurement (baseline, week 7 and week 12) into a graphical format that could be easily explained to the participant immediately after each measurement period, </a:t>
            </a:r>
          </a:p>
          <a:p>
            <a:r>
              <a:rPr lang="en-MY" dirty="0"/>
              <a:t>relating the information to the WHO recommended 24 hours of PM2.5 concentrations below 25 ug/m3 per 24-hour period.23 Participants were shown the graphs with attention drawn to periods of time that showed particularly high or low SHS exposure in the home, </a:t>
            </a:r>
          </a:p>
          <a:p>
            <a:r>
              <a:rPr lang="en-MY" dirty="0"/>
              <a:t>supported by the discussion of reasons for high or low values and of strategies to reduce exposure both in general and during periods when levels were particularly high. Data collected at weeks 7 and 12 were super imposed on the baseline graph to enable the comparison of PM2.5 levels over the intervention period.</a:t>
            </a:r>
          </a:p>
          <a:p>
            <a:endParaRPr lang="en-MY" dirty="0"/>
          </a:p>
          <a:p>
            <a:endParaRPr lang="en-MY" dirty="0"/>
          </a:p>
        </p:txBody>
      </p:sp>
    </p:spTree>
    <p:extLst>
      <p:ext uri="{BB962C8B-B14F-4D97-AF65-F5344CB8AC3E}">
        <p14:creationId xmlns:p14="http://schemas.microsoft.com/office/powerpoint/2010/main" val="9627388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F51D65-B454-4A76-AE4C-D7F02C61D69A}"/>
              </a:ext>
            </a:extLst>
          </p:cNvPr>
          <p:cNvSpPr>
            <a:spLocks noGrp="1"/>
          </p:cNvSpPr>
          <p:nvPr>
            <p:ph type="title"/>
          </p:nvPr>
        </p:nvSpPr>
        <p:spPr/>
        <p:txBody>
          <a:bodyPr/>
          <a:lstStyle/>
          <a:p>
            <a:r>
              <a:rPr lang="en-MY" b="1" dirty="0"/>
              <a:t>Saliva cotinine</a:t>
            </a:r>
          </a:p>
        </p:txBody>
      </p:sp>
      <p:sp>
        <p:nvSpPr>
          <p:cNvPr id="3" name="Content Placeholder 2">
            <a:extLst>
              <a:ext uri="{FF2B5EF4-FFF2-40B4-BE49-F238E27FC236}">
                <a16:creationId xmlns:a16="http://schemas.microsoft.com/office/drawing/2014/main" id="{BA203459-C80C-4988-901F-345750DFD0EC}"/>
              </a:ext>
            </a:extLst>
          </p:cNvPr>
          <p:cNvSpPr>
            <a:spLocks noGrp="1"/>
          </p:cNvSpPr>
          <p:nvPr>
            <p:ph idx="1"/>
          </p:nvPr>
        </p:nvSpPr>
        <p:spPr/>
        <p:txBody>
          <a:bodyPr/>
          <a:lstStyle/>
          <a:p>
            <a:r>
              <a:rPr lang="en-MY" sz="2400" dirty="0"/>
              <a:t> Saliva samples to measure cotinine, the major proximate metabolite of nicotine and a biological marker for SHS exposure were taken from the household members during the home visit by a member of the research team in the presence of the caregiver, using appropriate swabs. Samples will be  analysed in a quantitative assay using liquid chromatography tandem mass spectrometry </a:t>
            </a:r>
          </a:p>
          <a:p>
            <a:endParaRPr lang="en-MY" sz="2400" dirty="0"/>
          </a:p>
          <a:p>
            <a:endParaRPr lang="en-MY" dirty="0"/>
          </a:p>
        </p:txBody>
      </p:sp>
    </p:spTree>
    <p:extLst>
      <p:ext uri="{BB962C8B-B14F-4D97-AF65-F5344CB8AC3E}">
        <p14:creationId xmlns:p14="http://schemas.microsoft.com/office/powerpoint/2010/main" val="42273111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0B11A8-24B6-40E9-AEF8-65FDC1879751}"/>
              </a:ext>
            </a:extLst>
          </p:cNvPr>
          <p:cNvSpPr>
            <a:spLocks noGrp="1"/>
          </p:cNvSpPr>
          <p:nvPr>
            <p:ph type="title"/>
          </p:nvPr>
        </p:nvSpPr>
        <p:spPr/>
        <p:txBody>
          <a:bodyPr/>
          <a:lstStyle/>
          <a:p>
            <a:endParaRPr lang="en-MY"/>
          </a:p>
        </p:txBody>
      </p:sp>
      <p:sp>
        <p:nvSpPr>
          <p:cNvPr id="3" name="Content Placeholder 2">
            <a:extLst>
              <a:ext uri="{FF2B5EF4-FFF2-40B4-BE49-F238E27FC236}">
                <a16:creationId xmlns:a16="http://schemas.microsoft.com/office/drawing/2014/main" id="{9C0DD5F5-D88F-447B-A902-B0277954C9E3}"/>
              </a:ext>
            </a:extLst>
          </p:cNvPr>
          <p:cNvSpPr>
            <a:spLocks noGrp="1"/>
          </p:cNvSpPr>
          <p:nvPr>
            <p:ph idx="1"/>
          </p:nvPr>
        </p:nvSpPr>
        <p:spPr/>
        <p:txBody>
          <a:bodyPr>
            <a:normAutofit/>
          </a:bodyPr>
          <a:lstStyle/>
          <a:p>
            <a:r>
              <a:rPr lang="en-MY" sz="3200" dirty="0"/>
              <a:t>The saliva cotinine  result will be delivered to participant after the result for each measurement was obtained, the research team member will discuss the result with the participants.</a:t>
            </a:r>
          </a:p>
        </p:txBody>
      </p:sp>
    </p:spTree>
    <p:extLst>
      <p:ext uri="{BB962C8B-B14F-4D97-AF65-F5344CB8AC3E}">
        <p14:creationId xmlns:p14="http://schemas.microsoft.com/office/powerpoint/2010/main" val="3544984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0FB8BE-AE01-4EB6-BBBC-6884C2543D6B}"/>
              </a:ext>
            </a:extLst>
          </p:cNvPr>
          <p:cNvSpPr>
            <a:spLocks noGrp="1"/>
          </p:cNvSpPr>
          <p:nvPr>
            <p:ph type="title"/>
          </p:nvPr>
        </p:nvSpPr>
        <p:spPr>
          <a:xfrm>
            <a:off x="913775" y="618518"/>
            <a:ext cx="10364451" cy="706700"/>
          </a:xfrm>
        </p:spPr>
        <p:txBody>
          <a:bodyPr>
            <a:normAutofit/>
          </a:bodyPr>
          <a:lstStyle/>
          <a:p>
            <a:r>
              <a:rPr lang="en-MY" b="1" dirty="0"/>
              <a:t>Behaviour intervention</a:t>
            </a:r>
          </a:p>
        </p:txBody>
      </p:sp>
      <p:sp>
        <p:nvSpPr>
          <p:cNvPr id="3" name="Content Placeholder 2">
            <a:extLst>
              <a:ext uri="{FF2B5EF4-FFF2-40B4-BE49-F238E27FC236}">
                <a16:creationId xmlns:a16="http://schemas.microsoft.com/office/drawing/2014/main" id="{C1CCEE6A-7B8B-45DB-A97A-DE4118A76772}"/>
              </a:ext>
            </a:extLst>
          </p:cNvPr>
          <p:cNvSpPr>
            <a:spLocks noGrp="1"/>
          </p:cNvSpPr>
          <p:nvPr>
            <p:ph idx="1"/>
          </p:nvPr>
        </p:nvSpPr>
        <p:spPr>
          <a:xfrm>
            <a:off x="913774" y="1205948"/>
            <a:ext cx="10363826" cy="5274365"/>
          </a:xfrm>
        </p:spPr>
        <p:txBody>
          <a:bodyPr>
            <a:normAutofit fontScale="92500" lnSpcReduction="10000"/>
          </a:bodyPr>
          <a:lstStyle/>
          <a:p>
            <a:pPr marL="0" indent="0">
              <a:buNone/>
            </a:pPr>
            <a:endParaRPr lang="en-MY" b="1" i="1" dirty="0"/>
          </a:p>
          <a:p>
            <a:r>
              <a:rPr lang="en-MY" sz="2800" dirty="0"/>
              <a:t>Behavioural support for the intervention group comprised face-to-face home visits by a specialist SFHA offered on four occasions (1–2 days after baseline measurements, at 3, 7 and 12 weeks) and lasting for up to 1 hour. </a:t>
            </a:r>
          </a:p>
          <a:p>
            <a:r>
              <a:rPr lang="en-MY" sz="2800" dirty="0"/>
              <a:t>The trained research team member and participants discussed current smoking behaviours in and around the home using a ‘</a:t>
            </a:r>
            <a:r>
              <a:rPr lang="en-MY" sz="2800" dirty="0" err="1"/>
              <a:t>Smokefree</a:t>
            </a:r>
            <a:r>
              <a:rPr lang="en-MY" sz="2800" dirty="0"/>
              <a:t> Home Factsheet’ , and explored personalised strategies to avoid smoking indoors in the context of individual circumstances,</a:t>
            </a:r>
          </a:p>
          <a:p>
            <a:r>
              <a:rPr lang="en-MY" dirty="0"/>
              <a:t> </a:t>
            </a:r>
          </a:p>
        </p:txBody>
      </p:sp>
    </p:spTree>
    <p:extLst>
      <p:ext uri="{BB962C8B-B14F-4D97-AF65-F5344CB8AC3E}">
        <p14:creationId xmlns:p14="http://schemas.microsoft.com/office/powerpoint/2010/main" val="39487164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07F872-91C3-4239-8645-DF10DAFDA02D}"/>
              </a:ext>
            </a:extLst>
          </p:cNvPr>
          <p:cNvSpPr>
            <a:spLocks noGrp="1"/>
          </p:cNvSpPr>
          <p:nvPr>
            <p:ph type="title"/>
          </p:nvPr>
        </p:nvSpPr>
        <p:spPr>
          <a:xfrm>
            <a:off x="913775" y="618518"/>
            <a:ext cx="10364451" cy="640440"/>
          </a:xfrm>
        </p:spPr>
        <p:txBody>
          <a:bodyPr>
            <a:normAutofit/>
          </a:bodyPr>
          <a:lstStyle/>
          <a:p>
            <a:endParaRPr lang="en-MY" dirty="0"/>
          </a:p>
        </p:txBody>
      </p:sp>
      <p:sp>
        <p:nvSpPr>
          <p:cNvPr id="3" name="Content Placeholder 2">
            <a:extLst>
              <a:ext uri="{FF2B5EF4-FFF2-40B4-BE49-F238E27FC236}">
                <a16:creationId xmlns:a16="http://schemas.microsoft.com/office/drawing/2014/main" id="{4808CC68-0352-46CA-952C-0BCE6699D1A4}"/>
              </a:ext>
            </a:extLst>
          </p:cNvPr>
          <p:cNvSpPr>
            <a:spLocks noGrp="1"/>
          </p:cNvSpPr>
          <p:nvPr>
            <p:ph idx="1"/>
          </p:nvPr>
        </p:nvSpPr>
        <p:spPr>
          <a:xfrm>
            <a:off x="913774" y="1563758"/>
            <a:ext cx="10363826" cy="4227442"/>
          </a:xfrm>
        </p:spPr>
        <p:txBody>
          <a:bodyPr>
            <a:normAutofit/>
          </a:bodyPr>
          <a:lstStyle/>
          <a:p>
            <a:r>
              <a:rPr lang="en-MY" sz="2400" dirty="0"/>
              <a:t>In addition, participants received a minimum of two proactive phone calls (during the second week and after 5 weeks of follow-up) and </a:t>
            </a:r>
          </a:p>
          <a:p>
            <a:r>
              <a:rPr lang="en-MY" sz="2400" dirty="0"/>
              <a:t>the offer to contact the trained research team member via phone or text message on an ad hoc basis for support during the intervention period during office hours, if required. Adult smokers living in the same household were eligible to receive the same behavioural support</a:t>
            </a:r>
          </a:p>
          <a:p>
            <a:endParaRPr lang="en-MY" dirty="0"/>
          </a:p>
        </p:txBody>
      </p:sp>
    </p:spTree>
    <p:extLst>
      <p:ext uri="{BB962C8B-B14F-4D97-AF65-F5344CB8AC3E}">
        <p14:creationId xmlns:p14="http://schemas.microsoft.com/office/powerpoint/2010/main" val="25376397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C3DEFC-3B43-4118-A56C-E257F1E4E207}"/>
              </a:ext>
            </a:extLst>
          </p:cNvPr>
          <p:cNvSpPr>
            <a:spLocks noGrp="1"/>
          </p:cNvSpPr>
          <p:nvPr>
            <p:ph type="title"/>
          </p:nvPr>
        </p:nvSpPr>
        <p:spPr/>
        <p:txBody>
          <a:bodyPr/>
          <a:lstStyle/>
          <a:p>
            <a:endParaRPr lang="en-MY"/>
          </a:p>
        </p:txBody>
      </p:sp>
      <p:sp>
        <p:nvSpPr>
          <p:cNvPr id="3" name="Content Placeholder 2">
            <a:extLst>
              <a:ext uri="{FF2B5EF4-FFF2-40B4-BE49-F238E27FC236}">
                <a16:creationId xmlns:a16="http://schemas.microsoft.com/office/drawing/2014/main" id="{EE3AC174-05F3-4647-9454-BDBFCCA690DC}"/>
              </a:ext>
            </a:extLst>
          </p:cNvPr>
          <p:cNvSpPr>
            <a:spLocks noGrp="1"/>
          </p:cNvSpPr>
          <p:nvPr>
            <p:ph idx="1"/>
          </p:nvPr>
        </p:nvSpPr>
        <p:spPr/>
        <p:txBody>
          <a:bodyPr>
            <a:normAutofit fontScale="92500"/>
          </a:bodyPr>
          <a:lstStyle/>
          <a:p>
            <a:pPr marL="0" indent="0">
              <a:buNone/>
            </a:pPr>
            <a:r>
              <a:rPr lang="en-MY" sz="2800" b="1" dirty="0"/>
              <a:t>Control group</a:t>
            </a:r>
          </a:p>
          <a:p>
            <a:r>
              <a:rPr lang="en-MY" sz="2800" dirty="0"/>
              <a:t>Participants randomised to the control group were provided with a ‘Smoke Free Homes resource pack’, The pack contained a fact sheet, booklet, door hangers, magnets, stickers, information on constituents of tobacco smoke and how to keep the family members from exposure to </a:t>
            </a:r>
            <a:r>
              <a:rPr lang="en-MY" sz="2800" dirty="0" err="1"/>
              <a:t>shs</a:t>
            </a:r>
            <a:endParaRPr lang="en-MY" sz="2800" dirty="0"/>
          </a:p>
          <a:p>
            <a:endParaRPr lang="en-MY" dirty="0"/>
          </a:p>
        </p:txBody>
      </p:sp>
    </p:spTree>
    <p:extLst>
      <p:ext uri="{BB962C8B-B14F-4D97-AF65-F5344CB8AC3E}">
        <p14:creationId xmlns:p14="http://schemas.microsoft.com/office/powerpoint/2010/main" val="2534636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5354D85D-7AF1-4AA8-B457-AE2E76696578}"/>
              </a:ext>
            </a:extLst>
          </p:cNvPr>
          <p:cNvPicPr>
            <a:picLocks noChangeAspect="1"/>
          </p:cNvPicPr>
          <p:nvPr/>
        </p:nvPicPr>
        <p:blipFill>
          <a:blip r:embed="rId2"/>
          <a:stretch>
            <a:fillRect/>
          </a:stretch>
        </p:blipFill>
        <p:spPr>
          <a:xfrm>
            <a:off x="126610" y="0"/>
            <a:ext cx="9585914" cy="6858000"/>
          </a:xfrm>
          <a:prstGeom prst="rect">
            <a:avLst/>
          </a:prstGeom>
        </p:spPr>
      </p:pic>
      <p:sp>
        <p:nvSpPr>
          <p:cNvPr id="2" name="Title 1">
            <a:extLst>
              <a:ext uri="{FF2B5EF4-FFF2-40B4-BE49-F238E27FC236}">
                <a16:creationId xmlns:a16="http://schemas.microsoft.com/office/drawing/2014/main" id="{DBBFFD2B-C57D-491E-AF56-EC678EF901ED}"/>
              </a:ext>
            </a:extLst>
          </p:cNvPr>
          <p:cNvSpPr>
            <a:spLocks noGrp="1"/>
          </p:cNvSpPr>
          <p:nvPr>
            <p:ph type="title"/>
          </p:nvPr>
        </p:nvSpPr>
        <p:spPr>
          <a:xfrm>
            <a:off x="913775" y="618518"/>
            <a:ext cx="10364451" cy="666944"/>
          </a:xfrm>
        </p:spPr>
        <p:txBody>
          <a:bodyPr>
            <a:normAutofit/>
          </a:bodyPr>
          <a:lstStyle/>
          <a:p>
            <a:r>
              <a:rPr lang="en-MY" dirty="0"/>
              <a:t>Introduction</a:t>
            </a:r>
          </a:p>
        </p:txBody>
      </p:sp>
      <p:sp>
        <p:nvSpPr>
          <p:cNvPr id="3" name="Content Placeholder 2">
            <a:extLst>
              <a:ext uri="{FF2B5EF4-FFF2-40B4-BE49-F238E27FC236}">
                <a16:creationId xmlns:a16="http://schemas.microsoft.com/office/drawing/2014/main" id="{FE945CED-8DEE-4B43-8305-AAF61DF330BB}"/>
              </a:ext>
            </a:extLst>
          </p:cNvPr>
          <p:cNvSpPr>
            <a:spLocks noGrp="1"/>
          </p:cNvSpPr>
          <p:nvPr>
            <p:ph idx="1"/>
          </p:nvPr>
        </p:nvSpPr>
        <p:spPr>
          <a:xfrm>
            <a:off x="913774" y="1285462"/>
            <a:ext cx="10363826" cy="4954021"/>
          </a:xfrm>
        </p:spPr>
        <p:txBody>
          <a:bodyPr>
            <a:noAutofit/>
          </a:bodyPr>
          <a:lstStyle/>
          <a:p>
            <a:r>
              <a:rPr lang="en-MY" sz="2400" dirty="0">
                <a:latin typeface="Arial" panose="020B0604020202020204" pitchFamily="34" charset="0"/>
                <a:cs typeface="Arial" panose="020B0604020202020204" pitchFamily="34" charset="0"/>
              </a:rPr>
              <a:t>SHS is defined as a mixture of exhaled mainstream smoke and side stream smoke released from a smouldering cigarette or other smoking device</a:t>
            </a:r>
            <a:r>
              <a:rPr lang="en-MY" sz="2400" baseline="30000" dirty="0">
                <a:latin typeface="Arial" panose="020B0604020202020204" pitchFamily="34" charset="0"/>
                <a:cs typeface="Arial" panose="020B0604020202020204" pitchFamily="34" charset="0"/>
              </a:rPr>
              <a:t> </a:t>
            </a:r>
            <a:r>
              <a:rPr lang="en-MY" sz="2400" dirty="0">
                <a:latin typeface="Arial" panose="020B0604020202020204" pitchFamily="34" charset="0"/>
                <a:cs typeface="Arial" panose="020B0604020202020204" pitchFamily="34" charset="0"/>
              </a:rPr>
              <a:t>(who 2004)</a:t>
            </a:r>
          </a:p>
          <a:p>
            <a:endParaRPr lang="en-MY" sz="2400" dirty="0">
              <a:latin typeface="Arial" panose="020B0604020202020204" pitchFamily="34" charset="0"/>
              <a:cs typeface="Arial" panose="020B0604020202020204" pitchFamily="34" charset="0"/>
            </a:endParaRPr>
          </a:p>
          <a:p>
            <a:r>
              <a:rPr lang="en-MY" sz="2400" dirty="0">
                <a:latin typeface="Arial" panose="020B0604020202020204" pitchFamily="34" charset="0"/>
                <a:cs typeface="Arial" panose="020B0604020202020204" pitchFamily="34" charset="0"/>
              </a:rPr>
              <a:t> SHS is causally linked to disease and disability in non-smokers , Six hundred thousand premature deaths annually result from non-smokers being exposed to second-hand smoke (SHS).  and is estimated to account for 0.7% of the total global burden of disease(Oberg et al 2011).</a:t>
            </a:r>
          </a:p>
          <a:p>
            <a:r>
              <a:rPr lang="en-MY" sz="2400" dirty="0">
                <a:latin typeface="Arial" panose="020B0604020202020204" pitchFamily="34" charset="0"/>
                <a:cs typeface="Arial" panose="020B0604020202020204" pitchFamily="34" charset="0"/>
              </a:rPr>
              <a:t>There is no safe level of exposure(</a:t>
            </a:r>
            <a:r>
              <a:rPr lang="en-MY" sz="2400" dirty="0" err="1">
                <a:latin typeface="Arial" panose="020B0604020202020204" pitchFamily="34" charset="0"/>
                <a:cs typeface="Arial" panose="020B0604020202020204" pitchFamily="34" charset="0"/>
              </a:rPr>
              <a:t>usdhhs</a:t>
            </a:r>
            <a:r>
              <a:rPr lang="en-MY" sz="2400" dirty="0">
                <a:latin typeface="Arial" panose="020B0604020202020204" pitchFamily="34" charset="0"/>
                <a:cs typeface="Arial" panose="020B0604020202020204" pitchFamily="34" charset="0"/>
              </a:rPr>
              <a:t> 2006) </a:t>
            </a:r>
          </a:p>
        </p:txBody>
      </p:sp>
    </p:spTree>
    <p:extLst>
      <p:ext uri="{BB962C8B-B14F-4D97-AF65-F5344CB8AC3E}">
        <p14:creationId xmlns:p14="http://schemas.microsoft.com/office/powerpoint/2010/main" val="29958864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4CAF14-093F-4F7D-8E75-ACAFFB4CFA3E}"/>
              </a:ext>
            </a:extLst>
          </p:cNvPr>
          <p:cNvSpPr>
            <a:spLocks noGrp="1"/>
          </p:cNvSpPr>
          <p:nvPr>
            <p:ph type="title"/>
          </p:nvPr>
        </p:nvSpPr>
        <p:spPr/>
        <p:txBody>
          <a:bodyPr/>
          <a:lstStyle/>
          <a:p>
            <a:endParaRPr lang="en-MY"/>
          </a:p>
        </p:txBody>
      </p:sp>
      <p:sp>
        <p:nvSpPr>
          <p:cNvPr id="3" name="Content Placeholder 2">
            <a:extLst>
              <a:ext uri="{FF2B5EF4-FFF2-40B4-BE49-F238E27FC236}">
                <a16:creationId xmlns:a16="http://schemas.microsoft.com/office/drawing/2014/main" id="{13D6176D-A35D-4C49-880B-BF20A1519B86}"/>
              </a:ext>
            </a:extLst>
          </p:cNvPr>
          <p:cNvSpPr>
            <a:spLocks noGrp="1"/>
          </p:cNvSpPr>
          <p:nvPr>
            <p:ph idx="1"/>
          </p:nvPr>
        </p:nvSpPr>
        <p:spPr/>
        <p:txBody>
          <a:bodyPr>
            <a:normAutofit/>
          </a:bodyPr>
          <a:lstStyle/>
          <a:p>
            <a:r>
              <a:rPr lang="en-MY" sz="2800" dirty="0"/>
              <a:t>The concentration of air pm 2.5, salivary cotinine and behavioural on smoking will be measured in all intervention and control </a:t>
            </a:r>
            <a:r>
              <a:rPr lang="en-MY" sz="2800" dirty="0" err="1"/>
              <a:t>groupx</a:t>
            </a:r>
            <a:r>
              <a:rPr lang="en-MY" sz="2800" dirty="0"/>
              <a:t>, after 24 weeks to determine the “sustainable of the intervention effect of 12 weeks.</a:t>
            </a:r>
          </a:p>
        </p:txBody>
      </p:sp>
    </p:spTree>
    <p:extLst>
      <p:ext uri="{BB962C8B-B14F-4D97-AF65-F5344CB8AC3E}">
        <p14:creationId xmlns:p14="http://schemas.microsoft.com/office/powerpoint/2010/main" val="22647237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A69C7F-6904-4389-8D86-CA70FAFD1686}"/>
              </a:ext>
            </a:extLst>
          </p:cNvPr>
          <p:cNvSpPr>
            <a:spLocks noGrp="1"/>
          </p:cNvSpPr>
          <p:nvPr>
            <p:ph type="title"/>
          </p:nvPr>
        </p:nvSpPr>
        <p:spPr>
          <a:xfrm>
            <a:off x="1534696" y="804519"/>
            <a:ext cx="9520158" cy="706229"/>
          </a:xfrm>
        </p:spPr>
        <p:txBody>
          <a:bodyPr/>
          <a:lstStyle/>
          <a:p>
            <a:r>
              <a:rPr lang="en-MY" b="1" dirty="0"/>
              <a:t>Analysis</a:t>
            </a:r>
          </a:p>
        </p:txBody>
      </p:sp>
      <p:sp>
        <p:nvSpPr>
          <p:cNvPr id="3" name="Content Placeholder 2">
            <a:extLst>
              <a:ext uri="{FF2B5EF4-FFF2-40B4-BE49-F238E27FC236}">
                <a16:creationId xmlns:a16="http://schemas.microsoft.com/office/drawing/2014/main" id="{4A023B63-1FE7-423F-922F-C02D3E682790}"/>
              </a:ext>
            </a:extLst>
          </p:cNvPr>
          <p:cNvSpPr>
            <a:spLocks noGrp="1"/>
          </p:cNvSpPr>
          <p:nvPr>
            <p:ph idx="1"/>
          </p:nvPr>
        </p:nvSpPr>
        <p:spPr>
          <a:xfrm>
            <a:off x="913774" y="1842052"/>
            <a:ext cx="10363826" cy="3949147"/>
          </a:xfrm>
        </p:spPr>
        <p:txBody>
          <a:bodyPr>
            <a:noAutofit/>
          </a:bodyPr>
          <a:lstStyle/>
          <a:p>
            <a:r>
              <a:rPr lang="en-MY" sz="2400" dirty="0"/>
              <a:t>An intention-to-treat analysis was performed using all randomised participants.</a:t>
            </a:r>
          </a:p>
          <a:p>
            <a:r>
              <a:rPr lang="en-MY" sz="2400" dirty="0"/>
              <a:t>Two way repeated measure </a:t>
            </a:r>
            <a:r>
              <a:rPr lang="en-MY" sz="2400" dirty="0" err="1"/>
              <a:t>anova</a:t>
            </a:r>
            <a:r>
              <a:rPr lang="en-MY" sz="2400" dirty="0"/>
              <a:t> analysis will be utilised to determined the pm 2.5 air borne concentration and cotinine level within and between intervention and control group and temporal</a:t>
            </a:r>
          </a:p>
          <a:p>
            <a:r>
              <a:rPr lang="en-MY" sz="2400" dirty="0"/>
              <a:t>All statistical analysis will be run using the </a:t>
            </a:r>
            <a:r>
              <a:rPr lang="en-MY" sz="2400" dirty="0" err="1"/>
              <a:t>spss</a:t>
            </a:r>
            <a:r>
              <a:rPr lang="en-MY" sz="2400" dirty="0"/>
              <a:t> statistical software version 20.</a:t>
            </a:r>
          </a:p>
        </p:txBody>
      </p:sp>
    </p:spTree>
    <p:extLst>
      <p:ext uri="{BB962C8B-B14F-4D97-AF65-F5344CB8AC3E}">
        <p14:creationId xmlns:p14="http://schemas.microsoft.com/office/powerpoint/2010/main" val="59942077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BC4C1C-70FD-40FC-A458-5294E1FDAF6C}"/>
              </a:ext>
            </a:extLst>
          </p:cNvPr>
          <p:cNvSpPr>
            <a:spLocks noGrp="1"/>
          </p:cNvSpPr>
          <p:nvPr>
            <p:ph type="title"/>
          </p:nvPr>
        </p:nvSpPr>
        <p:spPr>
          <a:xfrm>
            <a:off x="913775" y="848139"/>
            <a:ext cx="10364451" cy="614901"/>
          </a:xfrm>
        </p:spPr>
        <p:txBody>
          <a:bodyPr>
            <a:normAutofit/>
          </a:bodyPr>
          <a:lstStyle/>
          <a:p>
            <a:r>
              <a:rPr lang="en-MY" dirty="0"/>
              <a:t>References:</a:t>
            </a:r>
          </a:p>
        </p:txBody>
      </p:sp>
      <p:sp>
        <p:nvSpPr>
          <p:cNvPr id="3" name="Content Placeholder 2">
            <a:extLst>
              <a:ext uri="{FF2B5EF4-FFF2-40B4-BE49-F238E27FC236}">
                <a16:creationId xmlns:a16="http://schemas.microsoft.com/office/drawing/2014/main" id="{C28A57EA-BFB1-4034-A1C9-9EF8F425FDB4}"/>
              </a:ext>
            </a:extLst>
          </p:cNvPr>
          <p:cNvSpPr>
            <a:spLocks noGrp="1"/>
          </p:cNvSpPr>
          <p:nvPr>
            <p:ph idx="1"/>
          </p:nvPr>
        </p:nvSpPr>
        <p:spPr>
          <a:xfrm>
            <a:off x="677334" y="1463041"/>
            <a:ext cx="8596668" cy="4578322"/>
          </a:xfrm>
        </p:spPr>
        <p:txBody>
          <a:bodyPr>
            <a:normAutofit lnSpcReduction="10000"/>
          </a:bodyPr>
          <a:lstStyle/>
          <a:p>
            <a:pPr marL="0" indent="0">
              <a:buNone/>
            </a:pPr>
            <a:r>
              <a:rPr lang="en-MY" dirty="0"/>
              <a:t>1. World Health Organization (WHO) / International Agency for Research on Cancer (IARC). </a:t>
            </a:r>
            <a:r>
              <a:rPr lang="en-MY" i="1" dirty="0"/>
              <a:t>Tobacco smoke and involuntary smoking: summary of data reported and evaluation</a:t>
            </a:r>
            <a:r>
              <a:rPr lang="en-MY" dirty="0"/>
              <a:t>. Geneva: WHO, 2004.</a:t>
            </a:r>
          </a:p>
          <a:p>
            <a:pPr marL="0" indent="0">
              <a:buNone/>
            </a:pPr>
            <a:r>
              <a:rPr lang="en-MY" dirty="0"/>
              <a:t>2. U.S. Department of Health and Human Services. </a:t>
            </a:r>
            <a:r>
              <a:rPr lang="en-MY" i="1" dirty="0"/>
              <a:t>The health consequences of involuntary exposure to tobacco smoke: a report of the surgeon general</a:t>
            </a:r>
            <a:r>
              <a:rPr lang="en-MY" dirty="0"/>
              <a:t>. Maryland: U.S. Department of Health and Human Services, </a:t>
            </a:r>
            <a:r>
              <a:rPr lang="en-MY" dirty="0" err="1"/>
              <a:t>Centers</a:t>
            </a:r>
            <a:r>
              <a:rPr lang="en-MY" dirty="0"/>
              <a:t> for Disease Control and Prevention, Coordinating </a:t>
            </a:r>
            <a:r>
              <a:rPr lang="en-MY" dirty="0" err="1"/>
              <a:t>Center</a:t>
            </a:r>
            <a:r>
              <a:rPr lang="en-MY" dirty="0"/>
              <a:t> for Health Promotion ,National </a:t>
            </a:r>
            <a:r>
              <a:rPr lang="en-MY" dirty="0" err="1"/>
              <a:t>Center</a:t>
            </a:r>
            <a:r>
              <a:rPr lang="en-MY" dirty="0"/>
              <a:t> for Chronic Disease Prevention and Health Promotion, Office on Smoking and Health, 2006</a:t>
            </a:r>
          </a:p>
          <a:p>
            <a:pPr marL="0" indent="0">
              <a:buNone/>
            </a:pPr>
            <a:r>
              <a:rPr lang="en-MY" dirty="0"/>
              <a:t>3. Oberg M , </a:t>
            </a:r>
            <a:r>
              <a:rPr lang="en-MY" dirty="0" err="1"/>
              <a:t>Jaakkola</a:t>
            </a:r>
            <a:r>
              <a:rPr lang="en-MY" dirty="0"/>
              <a:t> MS , Woodward A , et al . Worldwide burden of disease from exposure to second-hand smoke: a retrospective analysis of data from 192 countries. Lancet 2011;377:139–46</a:t>
            </a:r>
          </a:p>
          <a:p>
            <a:endParaRPr lang="en-MY" sz="1600" dirty="0"/>
          </a:p>
          <a:p>
            <a:endParaRPr lang="en-MY" sz="1600" dirty="0"/>
          </a:p>
        </p:txBody>
      </p:sp>
    </p:spTree>
    <p:extLst>
      <p:ext uri="{BB962C8B-B14F-4D97-AF65-F5344CB8AC3E}">
        <p14:creationId xmlns:p14="http://schemas.microsoft.com/office/powerpoint/2010/main" val="41974812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14997B-B3EB-4E4C-87EB-5F8F58BC928D}"/>
              </a:ext>
            </a:extLst>
          </p:cNvPr>
          <p:cNvSpPr>
            <a:spLocks noGrp="1"/>
          </p:cNvSpPr>
          <p:nvPr>
            <p:ph type="title"/>
          </p:nvPr>
        </p:nvSpPr>
        <p:spPr>
          <a:xfrm>
            <a:off x="913775" y="618518"/>
            <a:ext cx="10364451" cy="141138"/>
          </a:xfrm>
        </p:spPr>
        <p:txBody>
          <a:bodyPr>
            <a:normAutofit fontScale="90000"/>
          </a:bodyPr>
          <a:lstStyle/>
          <a:p>
            <a:endParaRPr lang="en-MY" dirty="0"/>
          </a:p>
        </p:txBody>
      </p:sp>
      <p:sp>
        <p:nvSpPr>
          <p:cNvPr id="3" name="Content Placeholder 2">
            <a:extLst>
              <a:ext uri="{FF2B5EF4-FFF2-40B4-BE49-F238E27FC236}">
                <a16:creationId xmlns:a16="http://schemas.microsoft.com/office/drawing/2014/main" id="{E2E52679-89B9-4280-8325-DB508BE9CC42}"/>
              </a:ext>
            </a:extLst>
          </p:cNvPr>
          <p:cNvSpPr>
            <a:spLocks noGrp="1"/>
          </p:cNvSpPr>
          <p:nvPr>
            <p:ph idx="1"/>
          </p:nvPr>
        </p:nvSpPr>
        <p:spPr>
          <a:xfrm>
            <a:off x="677334" y="1073427"/>
            <a:ext cx="8596668" cy="4967936"/>
          </a:xfrm>
        </p:spPr>
        <p:txBody>
          <a:bodyPr>
            <a:normAutofit fontScale="85000" lnSpcReduction="10000"/>
          </a:bodyPr>
          <a:lstStyle/>
          <a:p>
            <a:pPr marL="457200" lvl="1" indent="0">
              <a:buNone/>
            </a:pPr>
            <a:r>
              <a:rPr lang="en-MY" sz="2400" dirty="0"/>
              <a:t>4.	</a:t>
            </a:r>
            <a:r>
              <a:rPr lang="en-MY" sz="2400" dirty="0" err="1"/>
              <a:t>Kaleta</a:t>
            </a:r>
            <a:r>
              <a:rPr lang="en-MY" sz="2400" dirty="0"/>
              <a:t> D, </a:t>
            </a:r>
            <a:r>
              <a:rPr lang="en-MY" sz="2400" dirty="0" err="1"/>
              <a:t>Polanska</a:t>
            </a:r>
            <a:r>
              <a:rPr lang="en-MY" sz="2400" dirty="0"/>
              <a:t> K, </a:t>
            </a:r>
            <a:r>
              <a:rPr lang="en-MY" sz="2400" dirty="0" err="1"/>
              <a:t>Usidame</a:t>
            </a:r>
            <a:r>
              <a:rPr lang="en-MY" sz="2400" dirty="0"/>
              <a:t> B: Smoke-Free Workplaces Are 	Associated with Protection from   Second-Hand Smoke at 	Homes in Nigeria: Evidence for Population-Level Decisions. 	</a:t>
            </a:r>
            <a:r>
              <a:rPr lang="en-MY" sz="2400" i="1" dirty="0"/>
              <a:t>Biomed Res Int </a:t>
            </a:r>
            <a:r>
              <a:rPr lang="en-MY" sz="2400" dirty="0"/>
              <a:t>2015, 618640(10):4.</a:t>
            </a:r>
          </a:p>
          <a:p>
            <a:pPr marL="0" indent="0">
              <a:buNone/>
            </a:pPr>
            <a:r>
              <a:rPr lang="en-MY" sz="2400" dirty="0"/>
              <a:t>      5.	Lee JT, Agrawal S, </a:t>
            </a:r>
            <a:r>
              <a:rPr lang="en-MY" sz="2400" dirty="0" err="1"/>
              <a:t>Basu</a:t>
            </a:r>
            <a:r>
              <a:rPr lang="en-MY" sz="2400" dirty="0"/>
              <a:t> S, Glantz SA, Millett C: Association 	between smoke-free workplace an second-   hand smoke 	exposure 	at home in India. </a:t>
            </a:r>
            <a:r>
              <a:rPr lang="en-MY" sz="2400" i="1" dirty="0" err="1"/>
              <a:t>Tob</a:t>
            </a:r>
            <a:r>
              <a:rPr lang="en-MY" sz="2400" i="1" dirty="0"/>
              <a:t> Control </a:t>
            </a:r>
            <a:r>
              <a:rPr lang="en-MY" sz="2400" dirty="0"/>
              <a:t>2014, 23(4):308-312.</a:t>
            </a:r>
          </a:p>
          <a:p>
            <a:pPr marL="914400" lvl="1" indent="-457200">
              <a:buAutoNum type="arabicPeriod" startAt="11"/>
            </a:pPr>
            <a:endParaRPr lang="en-MY" sz="2400" dirty="0"/>
          </a:p>
          <a:p>
            <a:pPr marL="457200" lvl="1" indent="0">
              <a:buNone/>
            </a:pPr>
            <a:r>
              <a:rPr lang="en-MY" sz="2400" dirty="0"/>
              <a:t>6.	</a:t>
            </a:r>
            <a:r>
              <a:rPr lang="en-MY" sz="2400" dirty="0" err="1"/>
              <a:t>Nazar</a:t>
            </a:r>
            <a:r>
              <a:rPr lang="en-MY" sz="2400" dirty="0"/>
              <a:t> GP, Lee JT, Glantz SA, Arora M, Pearce N, Millett C: 	Association between being employed in a smoke-free workplace 	and living in a smoke-	free home: evidence from 15 low and 	middle income countries. </a:t>
            </a:r>
            <a:r>
              <a:rPr lang="en-MY" sz="2400" i="1" dirty="0" err="1"/>
              <a:t>Prev</a:t>
            </a:r>
            <a:r>
              <a:rPr lang="en-MY" sz="2400" i="1" dirty="0"/>
              <a:t> Med </a:t>
            </a:r>
            <a:r>
              <a:rPr lang="en-MY" sz="2400" dirty="0"/>
              <a:t>2014, 59:47-5</a:t>
            </a:r>
          </a:p>
          <a:p>
            <a:pPr marL="457200" indent="-457200">
              <a:buAutoNum type="arabicPeriod" startAt="11"/>
            </a:pPr>
            <a:endParaRPr lang="en-MY" sz="2400" dirty="0"/>
          </a:p>
          <a:p>
            <a:endParaRPr lang="en-MY" sz="1600" dirty="0"/>
          </a:p>
          <a:p>
            <a:pPr marL="457200" indent="-457200">
              <a:buAutoNum type="arabicPeriod" startAt="7"/>
            </a:pPr>
            <a:endParaRPr lang="en-MY" dirty="0"/>
          </a:p>
        </p:txBody>
      </p:sp>
    </p:spTree>
    <p:extLst>
      <p:ext uri="{BB962C8B-B14F-4D97-AF65-F5344CB8AC3E}">
        <p14:creationId xmlns:p14="http://schemas.microsoft.com/office/powerpoint/2010/main" val="198143473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2C16FE-D3A4-4C0E-8E25-7F9AA4B51841}"/>
              </a:ext>
            </a:extLst>
          </p:cNvPr>
          <p:cNvSpPr>
            <a:spLocks noGrp="1"/>
          </p:cNvSpPr>
          <p:nvPr>
            <p:ph type="title"/>
          </p:nvPr>
        </p:nvSpPr>
        <p:spPr/>
        <p:txBody>
          <a:bodyPr/>
          <a:lstStyle/>
          <a:p>
            <a:endParaRPr lang="en-MY"/>
          </a:p>
        </p:txBody>
      </p:sp>
      <p:sp>
        <p:nvSpPr>
          <p:cNvPr id="3" name="Content Placeholder 2">
            <a:extLst>
              <a:ext uri="{FF2B5EF4-FFF2-40B4-BE49-F238E27FC236}">
                <a16:creationId xmlns:a16="http://schemas.microsoft.com/office/drawing/2014/main" id="{0B0554AF-1E6C-4D44-B24A-37806CAAAD15}"/>
              </a:ext>
            </a:extLst>
          </p:cNvPr>
          <p:cNvSpPr>
            <a:spLocks noGrp="1"/>
          </p:cNvSpPr>
          <p:nvPr>
            <p:ph idx="1"/>
          </p:nvPr>
        </p:nvSpPr>
        <p:spPr/>
        <p:txBody>
          <a:bodyPr/>
          <a:lstStyle/>
          <a:p>
            <a:r>
              <a:rPr lang="en-MY" dirty="0"/>
              <a:t>7. Institute for Public Health. Report of the Global Adult Tobacco Survey (GATS). Malaysia 2011. Malaysia: Ministry of Health; 2012.</a:t>
            </a:r>
          </a:p>
          <a:p>
            <a:endParaRPr lang="en-MY" dirty="0"/>
          </a:p>
          <a:p>
            <a:r>
              <a:rPr lang="en-MY" dirty="0"/>
              <a:t>8. Institute of Public Health. Tobacco and Electronic Cigarette Survey in Malaysia, : Ministry of Health; 2016.</a:t>
            </a:r>
          </a:p>
        </p:txBody>
      </p:sp>
    </p:spTree>
    <p:extLst>
      <p:ext uri="{BB962C8B-B14F-4D97-AF65-F5344CB8AC3E}">
        <p14:creationId xmlns:p14="http://schemas.microsoft.com/office/powerpoint/2010/main" val="31215347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BEE5AB-8A36-40F7-BB21-D61E94AA6E3B}"/>
              </a:ext>
            </a:extLst>
          </p:cNvPr>
          <p:cNvSpPr>
            <a:spLocks noGrp="1"/>
          </p:cNvSpPr>
          <p:nvPr>
            <p:ph type="title"/>
          </p:nvPr>
        </p:nvSpPr>
        <p:spPr/>
        <p:txBody>
          <a:bodyPr/>
          <a:lstStyle/>
          <a:p>
            <a:endParaRPr lang="en-MY"/>
          </a:p>
        </p:txBody>
      </p:sp>
      <p:sp>
        <p:nvSpPr>
          <p:cNvPr id="3" name="Content Placeholder 2">
            <a:extLst>
              <a:ext uri="{FF2B5EF4-FFF2-40B4-BE49-F238E27FC236}">
                <a16:creationId xmlns:a16="http://schemas.microsoft.com/office/drawing/2014/main" id="{192F804D-8591-413F-A1FC-441532DC343B}"/>
              </a:ext>
            </a:extLst>
          </p:cNvPr>
          <p:cNvSpPr>
            <a:spLocks noGrp="1"/>
          </p:cNvSpPr>
          <p:nvPr>
            <p:ph idx="1"/>
          </p:nvPr>
        </p:nvSpPr>
        <p:spPr/>
        <p:txBody>
          <a:bodyPr>
            <a:normAutofit/>
          </a:bodyPr>
          <a:lstStyle/>
          <a:p>
            <a:pPr marL="0" indent="0" algn="ctr">
              <a:buNone/>
            </a:pPr>
            <a:r>
              <a:rPr lang="en-MY" sz="5400" dirty="0"/>
              <a:t>Thank you</a:t>
            </a:r>
          </a:p>
        </p:txBody>
      </p:sp>
    </p:spTree>
    <p:extLst>
      <p:ext uri="{BB962C8B-B14F-4D97-AF65-F5344CB8AC3E}">
        <p14:creationId xmlns:p14="http://schemas.microsoft.com/office/powerpoint/2010/main" val="14739462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48F805-A2A4-4F8A-BB30-AE4BEFF0EF40}"/>
              </a:ext>
            </a:extLst>
          </p:cNvPr>
          <p:cNvPicPr>
            <a:picLocks noChangeAspect="1"/>
          </p:cNvPicPr>
          <p:nvPr/>
        </p:nvPicPr>
        <p:blipFill>
          <a:blip r:embed="rId2"/>
          <a:stretch>
            <a:fillRect/>
          </a:stretch>
        </p:blipFill>
        <p:spPr>
          <a:xfrm>
            <a:off x="0" y="0"/>
            <a:ext cx="12084148" cy="6858000"/>
          </a:xfrm>
          <a:prstGeom prst="rect">
            <a:avLst/>
          </a:prstGeom>
        </p:spPr>
      </p:pic>
      <p:sp>
        <p:nvSpPr>
          <p:cNvPr id="2" name="Title 1">
            <a:extLst>
              <a:ext uri="{FF2B5EF4-FFF2-40B4-BE49-F238E27FC236}">
                <a16:creationId xmlns:a16="http://schemas.microsoft.com/office/drawing/2014/main" id="{54626734-6EDB-4AB3-BE35-85B4EB316458}"/>
              </a:ext>
            </a:extLst>
          </p:cNvPr>
          <p:cNvSpPr>
            <a:spLocks noGrp="1"/>
          </p:cNvSpPr>
          <p:nvPr>
            <p:ph type="title"/>
          </p:nvPr>
        </p:nvSpPr>
        <p:spPr>
          <a:xfrm>
            <a:off x="913775" y="618517"/>
            <a:ext cx="10364451" cy="309135"/>
          </a:xfrm>
        </p:spPr>
        <p:txBody>
          <a:bodyPr>
            <a:normAutofit fontScale="90000"/>
          </a:bodyPr>
          <a:lstStyle/>
          <a:p>
            <a:endParaRPr lang="en-MY" dirty="0"/>
          </a:p>
        </p:txBody>
      </p:sp>
      <p:sp>
        <p:nvSpPr>
          <p:cNvPr id="3" name="Content Placeholder 2">
            <a:extLst>
              <a:ext uri="{FF2B5EF4-FFF2-40B4-BE49-F238E27FC236}">
                <a16:creationId xmlns:a16="http://schemas.microsoft.com/office/drawing/2014/main" id="{8CADB4EB-6CCE-45B8-B346-808758AD55A9}"/>
              </a:ext>
            </a:extLst>
          </p:cNvPr>
          <p:cNvSpPr>
            <a:spLocks noGrp="1"/>
          </p:cNvSpPr>
          <p:nvPr>
            <p:ph idx="1"/>
          </p:nvPr>
        </p:nvSpPr>
        <p:spPr>
          <a:xfrm>
            <a:off x="913774" y="1258958"/>
            <a:ext cx="10363826" cy="4532242"/>
          </a:xfrm>
        </p:spPr>
        <p:txBody>
          <a:bodyPr>
            <a:normAutofit/>
          </a:bodyPr>
          <a:lstStyle/>
          <a:p>
            <a:r>
              <a:rPr lang="en-MY" sz="2400" dirty="0">
                <a:latin typeface="Arial" panose="020B0604020202020204" pitchFamily="34" charset="0"/>
                <a:cs typeface="Arial" panose="020B0604020202020204" pitchFamily="34" charset="0"/>
              </a:rPr>
              <a:t>There are increasing numbers of jurisdictions which have enacted legislation mandating smoke-free environments, principally in workplaces and public spaces, which has reduced non-smokers SHS exposure and related morbidity and mortality.</a:t>
            </a:r>
            <a:r>
              <a:rPr lang="en-MY" sz="2400" baseline="30000" dirty="0">
                <a:latin typeface="Arial" panose="020B0604020202020204" pitchFamily="34" charset="0"/>
                <a:cs typeface="Arial" panose="020B0604020202020204" pitchFamily="34" charset="0"/>
              </a:rPr>
              <a:t>4-6</a:t>
            </a:r>
          </a:p>
          <a:p>
            <a:endParaRPr lang="en-MY" sz="2400" baseline="30000" dirty="0">
              <a:latin typeface="Arial" panose="020B0604020202020204" pitchFamily="34" charset="0"/>
              <a:cs typeface="Arial" panose="020B0604020202020204" pitchFamily="34" charset="0"/>
            </a:endParaRPr>
          </a:p>
          <a:p>
            <a:r>
              <a:rPr lang="en-MY" sz="2400" dirty="0">
                <a:latin typeface="Arial" panose="020B0604020202020204" pitchFamily="34" charset="0"/>
                <a:cs typeface="Arial" panose="020B0604020202020204" pitchFamily="34" charset="0"/>
              </a:rPr>
              <a:t> However, such smoke-free legislation (SFL) does not cover homes, resulting in homes being a predominant source of SHS exposure for non-smokers, in particular children and the elderly.</a:t>
            </a:r>
          </a:p>
        </p:txBody>
      </p:sp>
    </p:spTree>
    <p:extLst>
      <p:ext uri="{BB962C8B-B14F-4D97-AF65-F5344CB8AC3E}">
        <p14:creationId xmlns:p14="http://schemas.microsoft.com/office/powerpoint/2010/main" val="14567816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A9A38D29-4040-40F5-8F18-BFA90154C2B2}"/>
              </a:ext>
            </a:extLst>
          </p:cNvPr>
          <p:cNvPicPr>
            <a:picLocks noChangeAspect="1"/>
          </p:cNvPicPr>
          <p:nvPr/>
        </p:nvPicPr>
        <p:blipFill>
          <a:blip r:embed="rId2"/>
          <a:stretch>
            <a:fillRect/>
          </a:stretch>
        </p:blipFill>
        <p:spPr>
          <a:xfrm>
            <a:off x="182880" y="0"/>
            <a:ext cx="11380763" cy="6858000"/>
          </a:xfrm>
          <a:prstGeom prst="rect">
            <a:avLst/>
          </a:prstGeom>
        </p:spPr>
      </p:pic>
      <p:sp>
        <p:nvSpPr>
          <p:cNvPr id="2" name="Title 1">
            <a:extLst>
              <a:ext uri="{FF2B5EF4-FFF2-40B4-BE49-F238E27FC236}">
                <a16:creationId xmlns:a16="http://schemas.microsoft.com/office/drawing/2014/main" id="{8AE9143E-0946-4A5E-9C29-5F57E36ECC2E}"/>
              </a:ext>
            </a:extLst>
          </p:cNvPr>
          <p:cNvSpPr>
            <a:spLocks noGrp="1"/>
          </p:cNvSpPr>
          <p:nvPr>
            <p:ph type="title"/>
          </p:nvPr>
        </p:nvSpPr>
        <p:spPr>
          <a:xfrm>
            <a:off x="913775" y="618518"/>
            <a:ext cx="10364451" cy="448284"/>
          </a:xfrm>
        </p:spPr>
        <p:txBody>
          <a:bodyPr>
            <a:normAutofit fontScale="90000"/>
          </a:bodyPr>
          <a:lstStyle/>
          <a:p>
            <a:endParaRPr lang="en-MY" dirty="0"/>
          </a:p>
        </p:txBody>
      </p:sp>
      <p:sp>
        <p:nvSpPr>
          <p:cNvPr id="3" name="Content Placeholder 2">
            <a:extLst>
              <a:ext uri="{FF2B5EF4-FFF2-40B4-BE49-F238E27FC236}">
                <a16:creationId xmlns:a16="http://schemas.microsoft.com/office/drawing/2014/main" id="{DFDC12F0-0C4F-494C-B014-48C05A256019}"/>
              </a:ext>
            </a:extLst>
          </p:cNvPr>
          <p:cNvSpPr>
            <a:spLocks noGrp="1"/>
          </p:cNvSpPr>
          <p:nvPr>
            <p:ph idx="1"/>
          </p:nvPr>
        </p:nvSpPr>
        <p:spPr>
          <a:xfrm>
            <a:off x="913774" y="1364974"/>
            <a:ext cx="10363826" cy="4426225"/>
          </a:xfrm>
        </p:spPr>
        <p:txBody>
          <a:bodyPr>
            <a:noAutofit/>
          </a:bodyPr>
          <a:lstStyle/>
          <a:p>
            <a:r>
              <a:rPr lang="en-MY" sz="2400" dirty="0"/>
              <a:t> The proportion of non-smokers living in smoke-free homes (SFHs), defined as a home where no one is allowed to smoke anywhere inside the house, is increasing in many countries.</a:t>
            </a:r>
            <a:r>
              <a:rPr lang="en-MY" sz="2400" baseline="30000" dirty="0"/>
              <a:t> </a:t>
            </a:r>
            <a:r>
              <a:rPr lang="en-MY" sz="2400" dirty="0"/>
              <a:t> However, The Global Adult Tobacco Survey in Malaysia revealed only 17.8% of Malaysian household “Implemented” the smoke free home(</a:t>
            </a:r>
            <a:r>
              <a:rPr lang="en-MY" sz="2400" dirty="0" err="1"/>
              <a:t>iph</a:t>
            </a:r>
            <a:r>
              <a:rPr lang="en-MY" sz="2400" dirty="0"/>
              <a:t> 2012) and 37.8% of school going adolescents reported of SHS exposure at home.</a:t>
            </a:r>
            <a:r>
              <a:rPr lang="en-MY" sz="2400" baseline="30000" dirty="0"/>
              <a:t>(</a:t>
            </a:r>
            <a:r>
              <a:rPr lang="en-MY" sz="2400" baseline="30000" dirty="0" err="1"/>
              <a:t>iph</a:t>
            </a:r>
            <a:r>
              <a:rPr lang="en-MY" sz="2400" baseline="30000" dirty="0"/>
              <a:t> 201)</a:t>
            </a:r>
          </a:p>
          <a:p>
            <a:endParaRPr lang="en-MY" sz="2400" dirty="0"/>
          </a:p>
          <a:p>
            <a:r>
              <a:rPr lang="en-MY" sz="2400" dirty="0"/>
              <a:t>Therefore it is timely to increase the proportion of smoke free home in Malaysia to reduce the prevalence of SHS exposure at home,  especially among the vulnerable groups ( children and elderly  )</a:t>
            </a:r>
          </a:p>
        </p:txBody>
      </p:sp>
    </p:spTree>
    <p:extLst>
      <p:ext uri="{BB962C8B-B14F-4D97-AF65-F5344CB8AC3E}">
        <p14:creationId xmlns:p14="http://schemas.microsoft.com/office/powerpoint/2010/main" val="16706353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18C342-8150-4380-A173-A784FDC564BA}"/>
              </a:ext>
            </a:extLst>
          </p:cNvPr>
          <p:cNvSpPr>
            <a:spLocks noGrp="1"/>
          </p:cNvSpPr>
          <p:nvPr>
            <p:ph type="title"/>
          </p:nvPr>
        </p:nvSpPr>
        <p:spPr>
          <a:xfrm>
            <a:off x="913775" y="618518"/>
            <a:ext cx="10364451" cy="1051256"/>
          </a:xfrm>
        </p:spPr>
        <p:txBody>
          <a:bodyPr>
            <a:normAutofit/>
          </a:bodyPr>
          <a:lstStyle/>
          <a:p>
            <a:r>
              <a:rPr lang="en-MY" sz="3600" b="1" dirty="0"/>
              <a:t>General Objective</a:t>
            </a:r>
          </a:p>
        </p:txBody>
      </p:sp>
      <p:sp>
        <p:nvSpPr>
          <p:cNvPr id="3" name="Content Placeholder 2">
            <a:extLst>
              <a:ext uri="{FF2B5EF4-FFF2-40B4-BE49-F238E27FC236}">
                <a16:creationId xmlns:a16="http://schemas.microsoft.com/office/drawing/2014/main" id="{A064391A-1305-402E-805D-BB94407043A7}"/>
              </a:ext>
            </a:extLst>
          </p:cNvPr>
          <p:cNvSpPr>
            <a:spLocks noGrp="1"/>
          </p:cNvSpPr>
          <p:nvPr>
            <p:ph idx="1"/>
          </p:nvPr>
        </p:nvSpPr>
        <p:spPr>
          <a:xfrm>
            <a:off x="913774" y="1775790"/>
            <a:ext cx="10363826" cy="4015409"/>
          </a:xfrm>
        </p:spPr>
        <p:txBody>
          <a:bodyPr>
            <a:normAutofit/>
          </a:bodyPr>
          <a:lstStyle/>
          <a:p>
            <a:pPr marL="0" indent="0">
              <a:buNone/>
            </a:pPr>
            <a:r>
              <a:rPr lang="en-MY" sz="2800" dirty="0"/>
              <a:t> To determine the effectiveness of behavioural, personalised indoor air quality feedback. and other markers of SHS exposure (</a:t>
            </a:r>
            <a:r>
              <a:rPr lang="en-MY" sz="2800" dirty="0" err="1"/>
              <a:t>eg</a:t>
            </a:r>
            <a:r>
              <a:rPr lang="en-MY" sz="2800" dirty="0"/>
              <a:t>, saliva cotinine) with adoption of smoke free home. </a:t>
            </a:r>
          </a:p>
        </p:txBody>
      </p:sp>
    </p:spTree>
    <p:extLst>
      <p:ext uri="{BB962C8B-B14F-4D97-AF65-F5344CB8AC3E}">
        <p14:creationId xmlns:p14="http://schemas.microsoft.com/office/powerpoint/2010/main" val="37010101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410BAA-6230-4D4D-ADCD-1DBEB1BEFBA6}"/>
              </a:ext>
            </a:extLst>
          </p:cNvPr>
          <p:cNvSpPr>
            <a:spLocks noGrp="1"/>
          </p:cNvSpPr>
          <p:nvPr>
            <p:ph type="title"/>
          </p:nvPr>
        </p:nvSpPr>
        <p:spPr>
          <a:xfrm>
            <a:off x="913775" y="618518"/>
            <a:ext cx="10364451" cy="865726"/>
          </a:xfrm>
        </p:spPr>
        <p:txBody>
          <a:bodyPr/>
          <a:lstStyle/>
          <a:p>
            <a:r>
              <a:rPr lang="en-MY" dirty="0"/>
              <a:t>Specific objectives</a:t>
            </a:r>
          </a:p>
        </p:txBody>
      </p:sp>
      <p:sp>
        <p:nvSpPr>
          <p:cNvPr id="3" name="Content Placeholder 2">
            <a:extLst>
              <a:ext uri="{FF2B5EF4-FFF2-40B4-BE49-F238E27FC236}">
                <a16:creationId xmlns:a16="http://schemas.microsoft.com/office/drawing/2014/main" id="{4BD3CAD6-59CC-4AD9-9801-2D762E0F679E}"/>
              </a:ext>
            </a:extLst>
          </p:cNvPr>
          <p:cNvSpPr>
            <a:spLocks noGrp="1"/>
          </p:cNvSpPr>
          <p:nvPr>
            <p:ph idx="1"/>
          </p:nvPr>
        </p:nvSpPr>
        <p:spPr>
          <a:xfrm>
            <a:off x="913774" y="1484245"/>
            <a:ext cx="10363826" cy="4280452"/>
          </a:xfrm>
        </p:spPr>
        <p:txBody>
          <a:bodyPr>
            <a:noAutofit/>
          </a:bodyPr>
          <a:lstStyle/>
          <a:p>
            <a:r>
              <a:rPr lang="en-MY" sz="2400" dirty="0"/>
              <a:t>To determine the  change in air quality in the home, measured as average 16–24 hours levels of particulate matter of </a:t>
            </a:r>
            <a:r>
              <a:rPr lang="en-MY" sz="2400" u="sng" dirty="0"/>
              <a:t>&lt;</a:t>
            </a:r>
            <a:r>
              <a:rPr lang="en-MY" sz="2400" dirty="0"/>
              <a:t>2.5  (PM</a:t>
            </a:r>
            <a:r>
              <a:rPr lang="en-MY" sz="2400" baseline="-25000" dirty="0"/>
              <a:t>2.5</a:t>
            </a:r>
            <a:r>
              <a:rPr lang="en-MY" sz="2400" dirty="0"/>
              <a:t>), between baseline and 12 weeks.</a:t>
            </a:r>
          </a:p>
          <a:p>
            <a:r>
              <a:rPr lang="en-MY" sz="2400" dirty="0"/>
              <a:t>To determine changes in maximum PM</a:t>
            </a:r>
            <a:r>
              <a:rPr lang="en-MY" sz="2400" baseline="-25000" dirty="0"/>
              <a:t>2.5</a:t>
            </a:r>
            <a:r>
              <a:rPr lang="en-MY" sz="2400" dirty="0"/>
              <a:t>, proportion of time PM</a:t>
            </a:r>
            <a:r>
              <a:rPr lang="en-MY" sz="2400" baseline="-25000" dirty="0"/>
              <a:t>2.5</a:t>
            </a:r>
            <a:r>
              <a:rPr lang="en-MY" sz="2400" dirty="0"/>
              <a:t> exceeded WHO recommended levels of maximum exposure of 25 </a:t>
            </a:r>
            <a:r>
              <a:rPr lang="en-MY" sz="2400" dirty="0" err="1"/>
              <a:t>ug</a:t>
            </a:r>
            <a:r>
              <a:rPr lang="en-MY" sz="2400" dirty="0"/>
              <a:t>/mg</a:t>
            </a:r>
            <a:r>
              <a:rPr lang="en-MY" sz="2400" baseline="30000" dirty="0"/>
              <a:t>3</a:t>
            </a:r>
          </a:p>
          <a:p>
            <a:r>
              <a:rPr lang="en-MY" sz="2400" dirty="0"/>
              <a:t>to measure Child salivary cotinine, and caregivers’ cigarette consumption.</a:t>
            </a:r>
          </a:p>
          <a:p>
            <a:r>
              <a:rPr lang="en-MY" sz="2400" dirty="0"/>
              <a:t>To determine, quit attempts and quitting altogether during the intervention among the smokers.</a:t>
            </a:r>
          </a:p>
        </p:txBody>
      </p:sp>
    </p:spTree>
    <p:extLst>
      <p:ext uri="{BB962C8B-B14F-4D97-AF65-F5344CB8AC3E}">
        <p14:creationId xmlns:p14="http://schemas.microsoft.com/office/powerpoint/2010/main" val="8937629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A41CFE-0BF8-466F-B429-ABF3DF587156}"/>
              </a:ext>
            </a:extLst>
          </p:cNvPr>
          <p:cNvSpPr>
            <a:spLocks noGrp="1"/>
          </p:cNvSpPr>
          <p:nvPr>
            <p:ph type="title"/>
          </p:nvPr>
        </p:nvSpPr>
        <p:spPr>
          <a:xfrm>
            <a:off x="913775" y="618517"/>
            <a:ext cx="10364451" cy="905483"/>
          </a:xfrm>
        </p:spPr>
        <p:txBody>
          <a:bodyPr/>
          <a:lstStyle/>
          <a:p>
            <a:r>
              <a:rPr lang="en-MY" dirty="0"/>
              <a:t>Methodology</a:t>
            </a:r>
          </a:p>
        </p:txBody>
      </p:sp>
      <p:sp>
        <p:nvSpPr>
          <p:cNvPr id="3" name="Content Placeholder 2">
            <a:extLst>
              <a:ext uri="{FF2B5EF4-FFF2-40B4-BE49-F238E27FC236}">
                <a16:creationId xmlns:a16="http://schemas.microsoft.com/office/drawing/2014/main" id="{47917AC9-4AE9-4AC1-BBBA-B5234568B672}"/>
              </a:ext>
            </a:extLst>
          </p:cNvPr>
          <p:cNvSpPr>
            <a:spLocks noGrp="1"/>
          </p:cNvSpPr>
          <p:nvPr>
            <p:ph idx="1"/>
          </p:nvPr>
        </p:nvSpPr>
        <p:spPr>
          <a:xfrm>
            <a:off x="913774" y="1524000"/>
            <a:ext cx="10363826" cy="4715483"/>
          </a:xfrm>
        </p:spPr>
        <p:txBody>
          <a:bodyPr>
            <a:normAutofit/>
          </a:bodyPr>
          <a:lstStyle/>
          <a:p>
            <a:r>
              <a:rPr lang="en-MY" sz="2800" dirty="0"/>
              <a:t>Study design -open-label, parallel, randomised controlled trial </a:t>
            </a:r>
          </a:p>
          <a:p>
            <a:r>
              <a:rPr lang="en-MY" sz="2800" dirty="0"/>
              <a:t>Sample size of an interventional study with the ratio 1:1 , with the power of study of 80%, type one error (alpha) of 5%. And the expected reduction of 25% between baseline and week 12 in log-transformed mean home air quality (PM</a:t>
            </a:r>
            <a:r>
              <a:rPr lang="en-MY" sz="2800" baseline="-25000" dirty="0"/>
              <a:t>2.5</a:t>
            </a:r>
            <a:r>
              <a:rPr lang="en-MY" sz="2800" dirty="0"/>
              <a:t>) in the intervention group compared with the control group. 58 experimental subjects and  58 control subjects will be selected </a:t>
            </a:r>
          </a:p>
          <a:p>
            <a:endParaRPr lang="en-MY" dirty="0"/>
          </a:p>
        </p:txBody>
      </p:sp>
    </p:spTree>
    <p:extLst>
      <p:ext uri="{BB962C8B-B14F-4D97-AF65-F5344CB8AC3E}">
        <p14:creationId xmlns:p14="http://schemas.microsoft.com/office/powerpoint/2010/main" val="22929047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D58A8E-E0EE-48B5-BE27-E351B28D3E5F}"/>
              </a:ext>
            </a:extLst>
          </p:cNvPr>
          <p:cNvSpPr>
            <a:spLocks noGrp="1"/>
          </p:cNvSpPr>
          <p:nvPr>
            <p:ph type="title"/>
          </p:nvPr>
        </p:nvSpPr>
        <p:spPr>
          <a:xfrm>
            <a:off x="913775" y="618518"/>
            <a:ext cx="10364451" cy="680196"/>
          </a:xfrm>
        </p:spPr>
        <p:txBody>
          <a:bodyPr>
            <a:normAutofit/>
          </a:bodyPr>
          <a:lstStyle/>
          <a:p>
            <a:endParaRPr lang="en-MY" dirty="0"/>
          </a:p>
        </p:txBody>
      </p:sp>
      <p:sp>
        <p:nvSpPr>
          <p:cNvPr id="3" name="Content Placeholder 2">
            <a:extLst>
              <a:ext uri="{FF2B5EF4-FFF2-40B4-BE49-F238E27FC236}">
                <a16:creationId xmlns:a16="http://schemas.microsoft.com/office/drawing/2014/main" id="{1DBCD017-346E-466F-A446-64DED8248351}"/>
              </a:ext>
            </a:extLst>
          </p:cNvPr>
          <p:cNvSpPr>
            <a:spLocks noGrp="1"/>
          </p:cNvSpPr>
          <p:nvPr>
            <p:ph idx="1"/>
          </p:nvPr>
        </p:nvSpPr>
        <p:spPr>
          <a:xfrm>
            <a:off x="913774" y="1470992"/>
            <a:ext cx="10363826" cy="4320208"/>
          </a:xfrm>
        </p:spPr>
        <p:txBody>
          <a:bodyPr>
            <a:normAutofit/>
          </a:bodyPr>
          <a:lstStyle/>
          <a:p>
            <a:r>
              <a:rPr lang="en-MY" sz="2800" dirty="0"/>
              <a:t>Locality- areas located in </a:t>
            </a:r>
            <a:r>
              <a:rPr lang="en-MY" sz="2800" dirty="0" err="1"/>
              <a:t>kospen</a:t>
            </a:r>
            <a:r>
              <a:rPr lang="en-MY" sz="2800" dirty="0"/>
              <a:t> (</a:t>
            </a:r>
            <a:r>
              <a:rPr lang="en-MY" sz="2800" dirty="0" err="1"/>
              <a:t>komuniti</a:t>
            </a:r>
            <a:r>
              <a:rPr lang="en-MY" sz="2800" dirty="0"/>
              <a:t> </a:t>
            </a:r>
            <a:r>
              <a:rPr lang="en-MY" sz="2800" dirty="0" err="1"/>
              <a:t>sihat</a:t>
            </a:r>
            <a:r>
              <a:rPr lang="en-MY" sz="2800" dirty="0"/>
              <a:t>, </a:t>
            </a:r>
            <a:r>
              <a:rPr lang="en-MY" sz="2800" dirty="0" err="1"/>
              <a:t>perkara</a:t>
            </a:r>
            <a:r>
              <a:rPr lang="en-MY" sz="2800" dirty="0"/>
              <a:t> negara- healthy community ,building the nation) in Selangor state.</a:t>
            </a:r>
          </a:p>
          <a:p>
            <a:r>
              <a:rPr lang="en-MY" sz="2800" dirty="0"/>
              <a:t>The subject selected will be assignment to intervention and control group based on the random number generated by </a:t>
            </a:r>
            <a:r>
              <a:rPr lang="en-MY" sz="2800" dirty="0" err="1"/>
              <a:t>epif</a:t>
            </a:r>
            <a:r>
              <a:rPr lang="en-MY" sz="2800" dirty="0"/>
              <a:t>-info software</a:t>
            </a:r>
          </a:p>
          <a:p>
            <a:endParaRPr lang="en-MY" sz="2800" dirty="0"/>
          </a:p>
        </p:txBody>
      </p:sp>
    </p:spTree>
    <p:extLst>
      <p:ext uri="{BB962C8B-B14F-4D97-AF65-F5344CB8AC3E}">
        <p14:creationId xmlns:p14="http://schemas.microsoft.com/office/powerpoint/2010/main" val="13991224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B22F97-95D0-4D5E-AB42-3397186A9B51}"/>
              </a:ext>
            </a:extLst>
          </p:cNvPr>
          <p:cNvSpPr>
            <a:spLocks noGrp="1"/>
          </p:cNvSpPr>
          <p:nvPr>
            <p:ph type="title"/>
          </p:nvPr>
        </p:nvSpPr>
        <p:spPr>
          <a:xfrm>
            <a:off x="913775" y="618518"/>
            <a:ext cx="10364451" cy="560926"/>
          </a:xfrm>
        </p:spPr>
        <p:txBody>
          <a:bodyPr>
            <a:normAutofit/>
          </a:bodyPr>
          <a:lstStyle/>
          <a:p>
            <a:r>
              <a:rPr lang="en-MY" b="1" dirty="0"/>
              <a:t>Inclusion criteria</a:t>
            </a:r>
          </a:p>
        </p:txBody>
      </p:sp>
      <p:sp>
        <p:nvSpPr>
          <p:cNvPr id="3" name="Content Placeholder 2">
            <a:extLst>
              <a:ext uri="{FF2B5EF4-FFF2-40B4-BE49-F238E27FC236}">
                <a16:creationId xmlns:a16="http://schemas.microsoft.com/office/drawing/2014/main" id="{6560D67A-476A-4008-9D9A-587E84F348E0}"/>
              </a:ext>
            </a:extLst>
          </p:cNvPr>
          <p:cNvSpPr>
            <a:spLocks noGrp="1"/>
          </p:cNvSpPr>
          <p:nvPr>
            <p:ph idx="1"/>
          </p:nvPr>
        </p:nvSpPr>
        <p:spPr>
          <a:xfrm>
            <a:off x="913774" y="1391478"/>
            <a:ext cx="10363826" cy="4399721"/>
          </a:xfrm>
        </p:spPr>
        <p:txBody>
          <a:bodyPr>
            <a:normAutofit/>
          </a:bodyPr>
          <a:lstStyle/>
          <a:p>
            <a:pPr marL="0" indent="0">
              <a:buNone/>
            </a:pPr>
            <a:endParaRPr lang="en-MY" dirty="0"/>
          </a:p>
          <a:p>
            <a:r>
              <a:rPr lang="en-MY" sz="2800" dirty="0"/>
              <a:t>Malaysian citizen </a:t>
            </a:r>
          </a:p>
          <a:p>
            <a:r>
              <a:rPr lang="en-MY" sz="2800" dirty="0"/>
              <a:t>at least 18 years old, </a:t>
            </a:r>
          </a:p>
          <a:p>
            <a:r>
              <a:rPr lang="en-MY" sz="2800" dirty="0"/>
              <a:t>were the caregiver of a child aged under 5 years living in their household (in households with more than one child under 5 years, </a:t>
            </a:r>
          </a:p>
          <a:p>
            <a:r>
              <a:rPr lang="en-MY" sz="2800" dirty="0"/>
              <a:t>they were smoking tobacco inside their home.</a:t>
            </a:r>
          </a:p>
          <a:p>
            <a:endParaRPr lang="en-MY" sz="2800" dirty="0"/>
          </a:p>
        </p:txBody>
      </p:sp>
    </p:spTree>
    <p:extLst>
      <p:ext uri="{BB962C8B-B14F-4D97-AF65-F5344CB8AC3E}">
        <p14:creationId xmlns:p14="http://schemas.microsoft.com/office/powerpoint/2010/main" val="342180167"/>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EDEBE7"/>
      </a:lt2>
      <a:accent1>
        <a:srgbClr val="5FA534"/>
      </a:accent1>
      <a:accent2>
        <a:srgbClr val="DCAB34"/>
      </a:accent2>
      <a:accent3>
        <a:srgbClr val="D26D23"/>
      </a:accent3>
      <a:accent4>
        <a:srgbClr val="972323"/>
      </a:accent4>
      <a:accent5>
        <a:srgbClr val="236797"/>
      </a:accent5>
      <a:accent6>
        <a:srgbClr val="2FB6C6"/>
      </a:accent6>
      <a:hlink>
        <a:srgbClr val="8FC639"/>
      </a:hlink>
      <a:folHlink>
        <a:srgbClr val="E7C272"/>
      </a:folHlink>
    </a:clrScheme>
    <a:fontScheme name="Gallery">
      <a:majorFont>
        <a:latin typeface="Palatino Linotype" panose="020405020505050303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panose="020405020505050303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AC464412-510E-4F2B-8947-A0DDBD02899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Gallery</Template>
  <TotalTime>222</TotalTime>
  <Words>785</Words>
  <Application>Microsoft Office PowerPoint</Application>
  <PresentationFormat>Widescreen</PresentationFormat>
  <Paragraphs>82</Paragraphs>
  <Slides>25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25</vt:i4>
      </vt:variant>
    </vt:vector>
  </HeadingPairs>
  <TitlesOfParts>
    <vt:vector size="29" baseType="lpstr">
      <vt:lpstr>Arial</vt:lpstr>
      <vt:lpstr>Calibri</vt:lpstr>
      <vt:lpstr>Palatino Linotype</vt:lpstr>
      <vt:lpstr>Gallery</vt:lpstr>
      <vt:lpstr>Randomize control trial to establish the smoke free home</vt:lpstr>
      <vt:lpstr>Introduction</vt:lpstr>
      <vt:lpstr>PowerPoint Presentation</vt:lpstr>
      <vt:lpstr>PowerPoint Presentation</vt:lpstr>
      <vt:lpstr>General Objective</vt:lpstr>
      <vt:lpstr>Specific objectives</vt:lpstr>
      <vt:lpstr>Methodology</vt:lpstr>
      <vt:lpstr>PowerPoint Presentation</vt:lpstr>
      <vt:lpstr>Inclusion criteria</vt:lpstr>
      <vt:lpstr>Exclusion criteria</vt:lpstr>
      <vt:lpstr>measure</vt:lpstr>
      <vt:lpstr>PowerPoint Presentation</vt:lpstr>
      <vt:lpstr>Indoor air quality</vt:lpstr>
      <vt:lpstr>PowerPoint Presentation</vt:lpstr>
      <vt:lpstr>Saliva cotinine</vt:lpstr>
      <vt:lpstr>PowerPoint Presentation</vt:lpstr>
      <vt:lpstr>Behaviour intervention</vt:lpstr>
      <vt:lpstr>PowerPoint Presentation</vt:lpstr>
      <vt:lpstr>PowerPoint Presentation</vt:lpstr>
      <vt:lpstr>PowerPoint Presentation</vt:lpstr>
      <vt:lpstr>Analysis</vt:lpstr>
      <vt:lpstr>References:</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Jia Lim</dc:creator>
  <cp:lastModifiedBy>Jia Lim</cp:lastModifiedBy>
  <cp:revision>22</cp:revision>
  <cp:lastPrinted>2018-04-10T05:35:58Z</cp:lastPrinted>
  <dcterms:created xsi:type="dcterms:W3CDTF">2018-04-10T01:30:18Z</dcterms:created>
  <dcterms:modified xsi:type="dcterms:W3CDTF">2018-05-07T16:06:19Z</dcterms:modified>
</cp:coreProperties>
</file>