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62284" autoAdjust="0"/>
  </p:normalViewPr>
  <p:slideViewPr>
    <p:cSldViewPr>
      <p:cViewPr varScale="1">
        <p:scale>
          <a:sx n="54" d="100"/>
          <a:sy n="54" d="100"/>
        </p:scale>
        <p:origin x="228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04FE8-E92B-499C-8D57-9146348E20C6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89973-234D-4C65-8BBD-4B438C4DD0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48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9973-234D-4C65-8BBD-4B438C4DD0A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595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9973-234D-4C65-8BBD-4B438C4DD0A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306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ckSHS_Titl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5015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ckSHS_Slid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4899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07/05/2018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07/05/2018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07/05/2018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07/05/2018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07/05/2018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  <p:pic>
        <p:nvPicPr>
          <p:cNvPr id="7" name="Picture 2" descr="Image result for tackshs"/>
          <p:cNvPicPr>
            <a:picLocks noChangeAspect="1" noChangeArrowheads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46" b="30164"/>
          <a:stretch/>
        </p:blipFill>
        <p:spPr bwMode="auto">
          <a:xfrm>
            <a:off x="617715" y="6133510"/>
            <a:ext cx="1650029" cy="65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university of stirling"/>
          <p:cNvPicPr>
            <a:picLocks noChangeAspect="1" noChangeArrowheads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63" b="31542"/>
          <a:stretch/>
        </p:blipFill>
        <p:spPr bwMode="auto">
          <a:xfrm>
            <a:off x="6301273" y="6133510"/>
            <a:ext cx="2475046" cy="65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cid:image001.jpg@01D1A1F1.61E8EBE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CuadroTexto"/>
          <p:cNvSpPr txBox="1"/>
          <p:nvPr/>
        </p:nvSpPr>
        <p:spPr>
          <a:xfrm>
            <a:off x="683568" y="1916832"/>
            <a:ext cx="776486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cap="small" dirty="0">
                <a:solidFill>
                  <a:schemeClr val="accent1">
                    <a:lumMod val="75000"/>
                  </a:schemeClr>
                </a:solidFill>
              </a:rPr>
              <a:t>Measuring for change: Air Quality Feed-Back to Reduce SHS Exposure in Homes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TackSHS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Work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Package 4)</a:t>
            </a:r>
          </a:p>
        </p:txBody>
      </p:sp>
      <p:sp>
        <p:nvSpPr>
          <p:cNvPr id="5" name="CuadroTexto 2"/>
          <p:cNvSpPr txBox="1"/>
          <p:nvPr/>
        </p:nvSpPr>
        <p:spPr>
          <a:xfrm>
            <a:off x="3635896" y="3861048"/>
            <a:ext cx="55921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solidFill>
                  <a:schemeClr val="accent1">
                    <a:lumMod val="75000"/>
                  </a:schemeClr>
                </a:solidFill>
              </a:rPr>
              <a:t>Research Team: </a:t>
            </a:r>
            <a:r>
              <a:rPr lang="en-GB" sz="2800" i="1" dirty="0">
                <a:solidFill>
                  <a:schemeClr val="accent1">
                    <a:lumMod val="75000"/>
                  </a:schemeClr>
                </a:solidFill>
              </a:rPr>
              <a:t>Sean </a:t>
            </a:r>
            <a:r>
              <a:rPr lang="en-GB" sz="2800" i="1" dirty="0" err="1">
                <a:solidFill>
                  <a:schemeClr val="accent1">
                    <a:lumMod val="75000"/>
                  </a:schemeClr>
                </a:solidFill>
              </a:rPr>
              <a:t>Semple</a:t>
            </a:r>
            <a:r>
              <a:rPr lang="en-GB" sz="2800" i="1" dirty="0">
                <a:solidFill>
                  <a:schemeClr val="accent1">
                    <a:lumMod val="75000"/>
                  </a:schemeClr>
                </a:solidFill>
              </a:rPr>
              <a:t> (PI), </a:t>
            </a:r>
          </a:p>
          <a:p>
            <a:r>
              <a:rPr lang="en-GB" sz="2800" i="1" dirty="0">
                <a:solidFill>
                  <a:schemeClr val="accent1">
                    <a:lumMod val="75000"/>
                  </a:schemeClr>
                </a:solidFill>
              </a:rPr>
              <a:t>		  Rachel O’Donnell</a:t>
            </a:r>
          </a:p>
          <a:p>
            <a:r>
              <a:rPr lang="en-GB" sz="2800" i="1" dirty="0">
                <a:solidFill>
                  <a:schemeClr val="accent1">
                    <a:lumMod val="75000"/>
                  </a:schemeClr>
                </a:solidFill>
              </a:rPr>
              <a:t>		  </a:t>
            </a:r>
            <a:r>
              <a:rPr lang="en-GB" sz="2800" i="1" dirty="0" err="1">
                <a:solidFill>
                  <a:schemeClr val="accent1">
                    <a:lumMod val="75000"/>
                  </a:schemeClr>
                </a:solidFill>
              </a:rPr>
              <a:t>Ruaraidh</a:t>
            </a:r>
            <a:r>
              <a:rPr lang="en-GB" sz="2800" i="1" dirty="0">
                <a:solidFill>
                  <a:schemeClr val="accent1">
                    <a:lumMod val="75000"/>
                  </a:schemeClr>
                </a:solidFill>
              </a:rPr>
              <a:t> Dobson</a:t>
            </a:r>
          </a:p>
          <a:p>
            <a:endParaRPr lang="en-GB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58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3568" y="26064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cap="smal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Measuring for change </a:t>
            </a:r>
            <a:r>
              <a:rPr lang="en-US" sz="3200" b="1" cap="smal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en-US" sz="3200" b="1" cap="smal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ims</a:t>
            </a:r>
            <a:endParaRPr lang="es-ES" sz="3200" b="1" cap="smal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1 CuadroTexto"/>
          <p:cNvSpPr txBox="1"/>
          <p:nvPr/>
        </p:nvSpPr>
        <p:spPr>
          <a:xfrm>
            <a:off x="683568" y="1340768"/>
            <a:ext cx="7920879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700" dirty="0">
                <a:solidFill>
                  <a:schemeClr val="accent1">
                    <a:lumMod val="75000"/>
                  </a:schemeClr>
                </a:solidFill>
              </a:rPr>
              <a:t>To test the </a:t>
            </a:r>
            <a: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  <a:t>feasibility and effectiveness of a smoke-free homes intervention that combines air quality feedback with rapid, remote feedback </a:t>
            </a:r>
            <a:r>
              <a:rPr lang="en-GB" sz="2700" dirty="0">
                <a:solidFill>
                  <a:schemeClr val="accent1">
                    <a:lumMod val="75000"/>
                  </a:schemeClr>
                </a:solidFill>
              </a:rPr>
              <a:t>in deprived populations in four European countries (Scotland, Italy, Greece and Spain)</a:t>
            </a:r>
            <a:endParaRPr lang="es-ES" sz="2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7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700" dirty="0">
                <a:solidFill>
                  <a:schemeClr val="accent1">
                    <a:lumMod val="75000"/>
                  </a:schemeClr>
                </a:solidFill>
              </a:rPr>
              <a:t>To test the </a:t>
            </a:r>
            <a:r>
              <a:rPr lang="en-GB" sz="2700" b="1" dirty="0">
                <a:solidFill>
                  <a:schemeClr val="accent1">
                    <a:lumMod val="75000"/>
                  </a:schemeClr>
                </a:solidFill>
              </a:rPr>
              <a:t>feasibility of using internet-connected air quality monitors </a:t>
            </a:r>
            <a:r>
              <a:rPr lang="en-GB" sz="2700" dirty="0">
                <a:solidFill>
                  <a:schemeClr val="accent1">
                    <a:lumMod val="75000"/>
                  </a:schemeClr>
                </a:solidFill>
              </a:rPr>
              <a:t>to record air quality information and upload it for use as part of an educational intervention on the effects of smoking on household air quality</a:t>
            </a:r>
          </a:p>
        </p:txBody>
      </p:sp>
    </p:spTree>
    <p:extLst>
      <p:ext uri="{BB962C8B-B14F-4D97-AF65-F5344CB8AC3E}">
        <p14:creationId xmlns:p14="http://schemas.microsoft.com/office/powerpoint/2010/main" val="184513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979E85FF-144B-4B08-9531-4477C10FD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77277"/>
            <a:ext cx="6912768" cy="373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683568" y="26064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cap="smal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Study design</a:t>
            </a:r>
            <a:endParaRPr lang="es-ES" sz="3200" b="1" cap="smal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1 CuadroTexto"/>
          <p:cNvSpPr txBox="1"/>
          <p:nvPr/>
        </p:nvSpPr>
        <p:spPr>
          <a:xfrm>
            <a:off x="323528" y="3306287"/>
            <a:ext cx="79208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Measurements for 30 days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Primary outcome is PM</a:t>
            </a:r>
            <a:r>
              <a:rPr lang="en-GB" sz="2400" baseline="-25000" dirty="0">
                <a:solidFill>
                  <a:schemeClr val="accent1">
                    <a:lumMod val="75000"/>
                  </a:schemeClr>
                </a:solidFill>
              </a:rPr>
              <a:t>2.5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concentration on day 24-30 compared to baseline (day 1-7)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Two household visits (day 1 and 30)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Daily text messages from day 8-23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emails (day 8 and 22)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2 phone calls (day 9 and 23)</a:t>
            </a:r>
            <a:endParaRPr lang="es-E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55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2"/>
          <p:cNvSpPr/>
          <p:nvPr/>
        </p:nvSpPr>
        <p:spPr>
          <a:xfrm>
            <a:off x="539552" y="972645"/>
            <a:ext cx="8208911" cy="1952299"/>
          </a:xfrm>
          <a:prstGeom prst="wedgeRoundRectCallout">
            <a:avLst>
              <a:gd name="adj1" fmla="val -20485"/>
              <a:gd name="adj2" fmla="val 88846"/>
              <a:gd name="adj3" fmla="val 16667"/>
            </a:avLst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3 CuadroTexto"/>
          <p:cNvSpPr txBox="1"/>
          <p:nvPr/>
        </p:nvSpPr>
        <p:spPr>
          <a:xfrm>
            <a:off x="683568" y="26064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cap="smal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Participant SMS feedback</a:t>
            </a:r>
            <a:endParaRPr lang="es-ES" sz="3200" b="1" cap="smal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1 CuadroTexto"/>
          <p:cNvSpPr txBox="1"/>
          <p:nvPr/>
        </p:nvSpPr>
        <p:spPr>
          <a:xfrm>
            <a:off x="172498" y="3717032"/>
            <a:ext cx="80719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Daily SMS to participant providing</a:t>
            </a:r>
          </a:p>
          <a:p>
            <a:pPr marL="360000" lvl="1" indent="-360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Average levels from previous 24h</a:t>
            </a:r>
          </a:p>
          <a:p>
            <a:pPr marL="360000" lvl="1" indent="-360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How does that compare to last 7 days</a:t>
            </a:r>
          </a:p>
          <a:p>
            <a:pPr marL="360000" lvl="1" indent="-360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Is it higher or about the same as a typical smoke-free home 	in their area</a:t>
            </a:r>
          </a:p>
          <a:p>
            <a:pPr marL="360000" lvl="1" indent="-360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Plus some follow-up advice/information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6520" y="985952"/>
            <a:ext cx="80619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second-hand smoke level in your home was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121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over the last 24 hours. This is lower than the average over the previous seven days, well done! This is higher than a smoke-free home in Edinburgh. Why not text visitors in advance to let them know your home is smoke-free?</a:t>
            </a:r>
          </a:p>
        </p:txBody>
      </p:sp>
    </p:spTree>
    <p:extLst>
      <p:ext uri="{BB962C8B-B14F-4D97-AF65-F5344CB8AC3E}">
        <p14:creationId xmlns:p14="http://schemas.microsoft.com/office/powerpoint/2010/main" val="214845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3568" y="260646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cap="smal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Monitoring using Dylos</a:t>
            </a:r>
          </a:p>
          <a:p>
            <a:r>
              <a:rPr lang="en-US" sz="3200" b="1" cap="smal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+ Raspberry Pi</a:t>
            </a:r>
            <a:endParaRPr lang="es-ES" sz="3200" b="1" cap="smal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366" y="1758411"/>
            <a:ext cx="3286594" cy="2288196"/>
          </a:xfrm>
          <a:prstGeom prst="rect">
            <a:avLst/>
          </a:prstGeom>
        </p:spPr>
      </p:pic>
      <p:sp>
        <p:nvSpPr>
          <p:cNvPr id="6" name="1 CuadroTexto"/>
          <p:cNvSpPr txBox="1"/>
          <p:nvPr/>
        </p:nvSpPr>
        <p:spPr>
          <a:xfrm>
            <a:off x="4211960" y="1197824"/>
            <a:ext cx="482453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1">
                    <a:lumMod val="75000"/>
                  </a:schemeClr>
                </a:solidFill>
              </a:rPr>
              <a:t>New air quality monitoring technology developing very quickly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1">
                    <a:lumMod val="75000"/>
                  </a:schemeClr>
                </a:solidFill>
              </a:rPr>
              <a:t>Dylos DC1700 provides accurate laser particle counts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1">
                    <a:lumMod val="75000"/>
                  </a:schemeClr>
                </a:solidFill>
              </a:rPr>
              <a:t>Combined with Raspberry Pi mini-computer </a:t>
            </a:r>
            <a:r>
              <a:rPr lang="en-GB" sz="2300" dirty="0" smtClean="0">
                <a:solidFill>
                  <a:schemeClr val="accent1">
                    <a:lumMod val="75000"/>
                  </a:schemeClr>
                </a:solidFill>
              </a:rPr>
              <a:t>and mobile internet access to send data to server</a:t>
            </a:r>
            <a:endParaRPr lang="en-GB" sz="23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1">
                    <a:lumMod val="75000"/>
                  </a:schemeClr>
                </a:solidFill>
              </a:rPr>
              <a:t>Provides ability to provide study participants with near real-time feedback</a:t>
            </a:r>
            <a:endParaRPr lang="es-E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8" r="16124"/>
          <a:stretch>
            <a:fillRect/>
          </a:stretch>
        </p:blipFill>
        <p:spPr bwMode="auto">
          <a:xfrm>
            <a:off x="323528" y="3342535"/>
            <a:ext cx="1605997" cy="2280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963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/>
          <p:nvPr/>
        </p:nvSpPr>
        <p:spPr>
          <a:xfrm>
            <a:off x="683568" y="26064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cap="smal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Feedback generation</a:t>
            </a:r>
            <a:endParaRPr lang="es-ES" sz="3200" b="1" cap="smal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1 CuadroTexto"/>
          <p:cNvSpPr txBox="1"/>
          <p:nvPr/>
        </p:nvSpPr>
        <p:spPr>
          <a:xfrm>
            <a:off x="539552" y="1196753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Partially automated text feedback with texts generated by computer, approved/altered by a researcher, then sent by software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Email feedback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is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generated automatically using visualisations below</a:t>
            </a:r>
          </a:p>
        </p:txBody>
      </p:sp>
      <p:pic>
        <p:nvPicPr>
          <p:cNvPr id="4" name="Content Placeholder 3"/>
          <p:cNvPicPr>
            <a:picLocks/>
          </p:cNvPicPr>
          <p:nvPr/>
        </p:nvPicPr>
        <p:blipFill rotWithShape="1">
          <a:blip r:embed="rId2"/>
          <a:srcRect l="5612" t="7895" r="23235" b="26316"/>
          <a:stretch/>
        </p:blipFill>
        <p:spPr>
          <a:xfrm>
            <a:off x="4967624" y="3135745"/>
            <a:ext cx="3628170" cy="194682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Content Placeholder 4" descr="cid:image001.jpg@01D1A1F1.61E8EBE0"/>
          <p:cNvPicPr>
            <a:picLocks/>
          </p:cNvPicPr>
          <p:nvPr/>
        </p:nvPicPr>
        <p:blipFill rotWithShape="1"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0" t="17809" r="10465" b="22828"/>
          <a:stretch>
            <a:fillRect/>
          </a:stretch>
        </p:blipFill>
        <p:spPr bwMode="auto">
          <a:xfrm>
            <a:off x="1187624" y="3135745"/>
            <a:ext cx="3797871" cy="19468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539552" y="5082572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Records of this feedback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are stored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on a secure network drive and displayed when a researcher is contacting a participant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59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/>
          <p:nvPr/>
        </p:nvSpPr>
        <p:spPr>
          <a:xfrm>
            <a:off x="683568" y="26064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cap="smal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Work so far</a:t>
            </a:r>
            <a:endParaRPr lang="es-ES" sz="3200" b="1" cap="smal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1 CuadroTexto"/>
          <p:cNvSpPr txBox="1"/>
          <p:nvPr/>
        </p:nvSpPr>
        <p:spPr>
          <a:xfrm>
            <a:off x="539552" y="1196753"/>
            <a:ext cx="84969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Control software developed and functioning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Raspberry Pi-based </a:t>
            </a:r>
            <a:r>
              <a:rPr lang="en-GB" sz="2400" dirty="0" err="1">
                <a:solidFill>
                  <a:schemeClr val="accent1">
                    <a:lumMod val="75000"/>
                  </a:schemeClr>
                </a:solidFill>
              </a:rPr>
              <a:t>Dylos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communication system developed and functioning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Ethical approval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obtained in all four countries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29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participants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recruited in Scotland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Of those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29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participants: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12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have completed the 30 day intervention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8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are currently taking part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1 is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awaiting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installation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8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disengaged after the first stage of recruitment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41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1964</TotalTime>
  <Words>397</Words>
  <Application>Microsoft Office PowerPoint</Application>
  <PresentationFormat>On-screen Show (4:3)</PresentationFormat>
  <Paragraphs>46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Courier New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Tigova, Olena</dc:creator>
  <cp:lastModifiedBy>Ruaraidh Dobson</cp:lastModifiedBy>
  <cp:revision>23</cp:revision>
  <dcterms:created xsi:type="dcterms:W3CDTF">2017-05-09T12:02:05Z</dcterms:created>
  <dcterms:modified xsi:type="dcterms:W3CDTF">2018-05-06T23:08:02Z</dcterms:modified>
</cp:coreProperties>
</file>