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sldIdLst>
    <p:sldId id="259" r:id="rId2"/>
    <p:sldId id="264" r:id="rId3"/>
    <p:sldId id="267" r:id="rId4"/>
    <p:sldId id="268" r:id="rId5"/>
    <p:sldId id="269" r:id="rId6"/>
    <p:sldId id="270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644008" y="0"/>
            <a:ext cx="4499992" cy="6858000"/>
          </a:xfrm>
          <a:prstGeom prst="rect">
            <a:avLst/>
          </a:prstGeom>
          <a:solidFill>
            <a:srgbClr val="0079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266578" y="1886850"/>
            <a:ext cx="3877200" cy="96175"/>
            <a:chOff x="5266578" y="1886850"/>
            <a:chExt cx="3877200" cy="96175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5266578" y="1886850"/>
              <a:ext cx="38772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5236761" y="1938025"/>
              <a:ext cx="9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4000" y="1973663"/>
            <a:ext cx="3329786" cy="864000"/>
          </a:xfrm>
        </p:spPr>
        <p:txBody>
          <a:bodyPr/>
          <a:lstStyle>
            <a:lvl1pPr>
              <a:lnSpc>
                <a:spcPts val="3400"/>
              </a:lnSpc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64000" y="2881399"/>
            <a:ext cx="3330583" cy="720000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Master </a:t>
            </a:r>
            <a:br>
              <a:rPr lang="en-GB" noProof="0" dirty="0" smtClean="0"/>
            </a:br>
            <a:r>
              <a:rPr lang="en-GB" noProof="0" dirty="0" smtClean="0"/>
              <a:t>subtitle style</a:t>
            </a:r>
            <a:endParaRPr lang="en-GB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5364162" y="3629942"/>
            <a:ext cx="3330000" cy="252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sz="1400" b="1">
                <a:solidFill>
                  <a:schemeClr val="bg1"/>
                </a:solidFill>
              </a:defRPr>
            </a:lvl1pPr>
            <a:lvl2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2pPr>
            <a:lvl3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3pPr>
            <a:lvl4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4pPr>
            <a:lvl5pPr>
              <a:lnSpc>
                <a:spcPts val="1900"/>
              </a:lnSpc>
              <a:buNone/>
              <a:defRPr sz="16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364000" y="3848302"/>
            <a:ext cx="3330000" cy="252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1pPr>
            <a:lvl2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2pPr>
            <a:lvl3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3pPr>
            <a:lvl4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4pPr>
            <a:lvl5pPr>
              <a:lnSpc>
                <a:spcPts val="1900"/>
              </a:lnSpc>
              <a:spcAft>
                <a:spcPts val="0"/>
              </a:spcAft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3" name="Picture 12" descr="UoS-LOGO-WHITE-236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3" y="444172"/>
            <a:ext cx="2124000" cy="531000"/>
          </a:xfrm>
          <a:prstGeom prst="rect">
            <a:avLst/>
          </a:prstGeom>
        </p:spPr>
      </p:pic>
      <p:pic>
        <p:nvPicPr>
          <p:cNvPr id="14" name="Picture 13" descr="BE-THE-DIFFERENCE-WHITE-293_5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2343" y="6408000"/>
            <a:ext cx="2592000" cy="223448"/>
          </a:xfrm>
          <a:prstGeom prst="rect">
            <a:avLst/>
          </a:prstGeom>
        </p:spPr>
      </p:pic>
      <p:sp>
        <p:nvSpPr>
          <p:cNvPr id="15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4644008" cy="6858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Click icon to add picture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No Image)">
    <p:bg>
      <p:bgPr>
        <a:solidFill>
          <a:srgbClr val="0079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58294" y="1877324"/>
            <a:ext cx="8784000" cy="96175"/>
            <a:chOff x="358294" y="1877324"/>
            <a:chExt cx="8784000" cy="96175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358294" y="1877324"/>
              <a:ext cx="8784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326158" y="1928499"/>
              <a:ext cx="9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126" y="1973663"/>
            <a:ext cx="8244000" cy="864000"/>
          </a:xfrm>
        </p:spPr>
        <p:txBody>
          <a:bodyPr/>
          <a:lstStyle>
            <a:lvl1pPr>
              <a:lnSpc>
                <a:spcPts val="3400"/>
              </a:lnSpc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0125" y="2881399"/>
            <a:ext cx="8244000" cy="720000"/>
          </a:xfrm>
        </p:spPr>
        <p:txBody>
          <a:bodyPr/>
          <a:lstStyle>
            <a:lvl1pPr marL="0" indent="0" algn="l">
              <a:lnSpc>
                <a:spcPts val="1900"/>
              </a:lnSpc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Master </a:t>
            </a:r>
            <a:br>
              <a:rPr lang="en-GB" noProof="0" dirty="0" smtClean="0"/>
            </a:br>
            <a:r>
              <a:rPr lang="en-GB" noProof="0" dirty="0" smtClean="0"/>
              <a:t>subtitle style</a:t>
            </a:r>
            <a:endParaRPr lang="en-GB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50126" y="3629942"/>
            <a:ext cx="8244000" cy="252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sz="1400" b="1">
                <a:solidFill>
                  <a:schemeClr val="bg1"/>
                </a:solidFill>
              </a:defRPr>
            </a:lvl1pPr>
            <a:lvl2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2pPr>
            <a:lvl3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3pPr>
            <a:lvl4pPr>
              <a:lnSpc>
                <a:spcPts val="1900"/>
              </a:lnSpc>
              <a:defRPr sz="1600" b="0">
                <a:solidFill>
                  <a:schemeClr val="bg1"/>
                </a:solidFill>
              </a:defRPr>
            </a:lvl4pPr>
            <a:lvl5pPr>
              <a:lnSpc>
                <a:spcPts val="1900"/>
              </a:lnSpc>
              <a:buNone/>
              <a:defRPr sz="16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0126" y="3848302"/>
            <a:ext cx="8244000" cy="252000"/>
          </a:xfrm>
        </p:spPr>
        <p:txBody>
          <a:bodyPr/>
          <a:lstStyle>
            <a:lvl1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1pPr>
            <a:lvl2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2pPr>
            <a:lvl3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3pPr>
            <a:lvl4pPr>
              <a:lnSpc>
                <a:spcPts val="1900"/>
              </a:lnSpc>
              <a:spcAft>
                <a:spcPts val="0"/>
              </a:spcAft>
              <a:defRPr b="0">
                <a:solidFill>
                  <a:schemeClr val="bg1"/>
                </a:solidFill>
              </a:defRPr>
            </a:lvl4pPr>
            <a:lvl5pPr>
              <a:lnSpc>
                <a:spcPts val="1900"/>
              </a:lnSpc>
              <a:spcAft>
                <a:spcPts val="0"/>
              </a:spcAft>
              <a:buNone/>
              <a:defRPr b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3" name="Picture 12" descr="UoS-LOGO-WHITE-236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3" y="444172"/>
            <a:ext cx="2124000" cy="531000"/>
          </a:xfrm>
          <a:prstGeom prst="rect">
            <a:avLst/>
          </a:prstGeom>
        </p:spPr>
      </p:pic>
      <p:pic>
        <p:nvPicPr>
          <p:cNvPr id="14" name="Picture 13" descr="BE-THE-DIFFERENCE-WHITE-293_5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2343" y="6408000"/>
            <a:ext cx="2592000" cy="2234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 (Image)">
    <p:bg>
      <p:bgPr>
        <a:solidFill>
          <a:srgbClr val="0079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57989" y="1877324"/>
            <a:ext cx="2905200" cy="96175"/>
            <a:chOff x="357989" y="1877324"/>
            <a:chExt cx="2905200" cy="9617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357989" y="1877324"/>
              <a:ext cx="29052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326158" y="1928499"/>
              <a:ext cx="9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970402"/>
            <a:ext cx="2592000" cy="118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3160722"/>
            <a:ext cx="2592000" cy="270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216000" indent="-216000">
              <a:defRPr>
                <a:solidFill>
                  <a:schemeClr val="bg1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58438" y="0"/>
            <a:ext cx="5886000" cy="5976000"/>
          </a:xfrm>
          <a:solidFill>
            <a:schemeClr val="bg1"/>
          </a:solidFill>
        </p:spPr>
        <p:txBody>
          <a:bodyPr/>
          <a:lstStyle>
            <a:lvl1pPr algn="ctr">
              <a:defRPr>
                <a:solidFill>
                  <a:srgbClr val="007934"/>
                </a:solidFill>
              </a:defRPr>
            </a:lvl1pPr>
          </a:lstStyle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Click icon to add picture</a:t>
            </a:r>
            <a:endParaRPr lang="en-GB" dirty="0"/>
          </a:p>
        </p:txBody>
      </p:sp>
      <p:pic>
        <p:nvPicPr>
          <p:cNvPr id="11" name="Picture 10" descr="UoS-LOGO-WHITE-236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6400" y="6235200"/>
            <a:ext cx="1438537" cy="359634"/>
          </a:xfrm>
          <a:prstGeom prst="rect">
            <a:avLst/>
          </a:prstGeom>
        </p:spPr>
      </p:pic>
      <p:pic>
        <p:nvPicPr>
          <p:cNvPr id="14" name="Picture 13" descr="BE-THE-DIFFERENCE-WHITE-293_5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2343" y="6408000"/>
            <a:ext cx="2592000" cy="2234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 (No Image)">
    <p:bg>
      <p:bgPr>
        <a:solidFill>
          <a:srgbClr val="0079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58294" y="1877324"/>
            <a:ext cx="8784000" cy="96175"/>
            <a:chOff x="358294" y="1877324"/>
            <a:chExt cx="8784000" cy="96175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58294" y="1877324"/>
              <a:ext cx="8784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326158" y="1928499"/>
              <a:ext cx="90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1970402"/>
            <a:ext cx="8280000" cy="118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3160722"/>
            <a:ext cx="8280000" cy="270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216000" indent="-216000">
              <a:defRPr>
                <a:solidFill>
                  <a:schemeClr val="bg1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pic>
        <p:nvPicPr>
          <p:cNvPr id="11" name="Picture 10" descr="UoS-LOGO-WHITE-236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6400" y="6235200"/>
            <a:ext cx="1438537" cy="359634"/>
          </a:xfrm>
          <a:prstGeom prst="rect">
            <a:avLst/>
          </a:prstGeom>
        </p:spPr>
      </p:pic>
      <p:pic>
        <p:nvPicPr>
          <p:cNvPr id="14" name="Picture 13" descr="BE-THE-DIFFERENCE-WHITE-293_5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2343" y="6408000"/>
            <a:ext cx="2592000" cy="2234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Large Image)">
    <p:bg>
      <p:bgPr>
        <a:solidFill>
          <a:srgbClr val="0079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0"/>
            <a:ext cx="3276000" cy="5976000"/>
          </a:xfrm>
          <a:prstGeom prst="rect">
            <a:avLst/>
          </a:prstGeom>
          <a:solidFill>
            <a:srgbClr val="0079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431400"/>
            <a:ext cx="2592000" cy="133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1827406"/>
            <a:ext cx="2592000" cy="403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216000" indent="-216000">
              <a:defRPr>
                <a:solidFill>
                  <a:schemeClr val="bg1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pic>
        <p:nvPicPr>
          <p:cNvPr id="12" name="Picture 11" descr="UoS-LOGO-400-160p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7790" y="6235016"/>
            <a:ext cx="1439999" cy="360000"/>
          </a:xfrm>
          <a:prstGeom prst="rect">
            <a:avLst/>
          </a:prstGeom>
        </p:spPr>
      </p:pic>
      <p:pic>
        <p:nvPicPr>
          <p:cNvPr id="13" name="Picture 12" descr="BE-THE-DIFFERENCE-400-293_5px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2343" y="6408750"/>
            <a:ext cx="2592000" cy="223438"/>
          </a:xfrm>
          <a:prstGeom prst="rect">
            <a:avLst/>
          </a:prstGeom>
        </p:spPr>
      </p:pic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75998" y="0"/>
            <a:ext cx="5868439" cy="5976000"/>
          </a:xfrm>
          <a:solidFill>
            <a:schemeClr val="bg1"/>
          </a:solidFill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Click icon to add picture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Text &amp;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934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46E64"/>
                </a:solidFill>
              </a:defRPr>
            </a:lvl1pPr>
            <a:lvl2pPr>
              <a:defRPr>
                <a:solidFill>
                  <a:srgbClr val="746E64"/>
                </a:solidFill>
              </a:defRPr>
            </a:lvl2pPr>
            <a:lvl3pPr marL="216000" indent="-216000">
              <a:defRPr>
                <a:solidFill>
                  <a:srgbClr val="746E64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rgbClr val="746E64"/>
                </a:solidFill>
              </a:defRPr>
            </a:lvl4pPr>
            <a:lvl5pPr>
              <a:defRPr>
                <a:solidFill>
                  <a:srgbClr val="746E64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661426" y="0"/>
            <a:ext cx="4464000" cy="5976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Click icon to add picture</a:t>
            </a:r>
            <a:endParaRPr lang="en-GB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02226"/>
            <a:ext cx="1560259" cy="4103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42757"/>
            <a:ext cx="2494266" cy="293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Text, Image, &amp; Quo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72470" y="3754204"/>
            <a:ext cx="4464000" cy="2232000"/>
          </a:xfrm>
          <a:prstGeom prst="rect">
            <a:avLst/>
          </a:prstGeom>
          <a:solidFill>
            <a:srgbClr val="0079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934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ts val="2800"/>
              </a:lnSpc>
              <a:defRPr sz="2400" b="0">
                <a:solidFill>
                  <a:srgbClr val="746E64"/>
                </a:solidFill>
              </a:defRPr>
            </a:lvl1pPr>
            <a:lvl2pPr>
              <a:defRPr>
                <a:solidFill>
                  <a:srgbClr val="746E64"/>
                </a:solidFill>
              </a:defRPr>
            </a:lvl2pPr>
            <a:lvl3pPr marL="216000" indent="-216000">
              <a:defRPr>
                <a:solidFill>
                  <a:srgbClr val="746E64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rgbClr val="746E64"/>
                </a:solidFill>
              </a:defRPr>
            </a:lvl4pPr>
            <a:lvl5pPr>
              <a:defRPr>
                <a:solidFill>
                  <a:srgbClr val="746E64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661426" y="0"/>
            <a:ext cx="4464000" cy="37440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Click icon to add picture</a:t>
            </a:r>
            <a:endParaRPr lang="en-GB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5076056" y="3984675"/>
            <a:ext cx="3240857" cy="1836000"/>
          </a:xfrm>
        </p:spPr>
        <p:txBody>
          <a:bodyPr/>
          <a:lstStyle>
            <a:lvl1pPr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 sz="7200" b="0" baseline="-30000">
                <a:solidFill>
                  <a:schemeClr val="bg1"/>
                </a:solidFill>
              </a:defRPr>
            </a:lvl1pPr>
            <a:lvl2pPr marL="270000" indent="0">
              <a:lnSpc>
                <a:spcPts val="2000"/>
              </a:lnSpc>
              <a:defRPr sz="1800">
                <a:solidFill>
                  <a:schemeClr val="bg1"/>
                </a:solidFill>
              </a:defRPr>
            </a:lvl2pPr>
            <a:lvl3pPr marL="0" indent="0" algn="r">
              <a:lnSpc>
                <a:spcPts val="2000"/>
              </a:lnSpc>
              <a:buNone/>
              <a:defRPr sz="7200" baseline="-36000">
                <a:solidFill>
                  <a:schemeClr val="bg1"/>
                </a:solidFill>
              </a:defRPr>
            </a:lvl3pPr>
            <a:lvl4pPr marL="269875" indent="0">
              <a:buNone/>
              <a:defRPr sz="1050" b="1">
                <a:solidFill>
                  <a:schemeClr val="bg1"/>
                </a:solidFill>
              </a:defRPr>
            </a:lvl4pPr>
            <a:lvl5pPr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“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”</a:t>
            </a:r>
          </a:p>
          <a:p>
            <a:pPr lvl="3"/>
            <a:r>
              <a:rPr lang="en-US" dirty="0" smtClean="0"/>
              <a:t>Fourth level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02226"/>
            <a:ext cx="1560259" cy="41034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42757"/>
            <a:ext cx="2494266" cy="293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431400"/>
            <a:ext cx="8280000" cy="1332000"/>
          </a:xfrm>
        </p:spPr>
        <p:txBody>
          <a:bodyPr/>
          <a:lstStyle>
            <a:lvl1pPr>
              <a:defRPr>
                <a:solidFill>
                  <a:srgbClr val="007934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1827406"/>
            <a:ext cx="8280000" cy="4140000"/>
          </a:xfrm>
        </p:spPr>
        <p:txBody>
          <a:bodyPr/>
          <a:lstStyle>
            <a:lvl1pPr>
              <a:lnSpc>
                <a:spcPts val="2800"/>
              </a:lnSpc>
              <a:defRPr sz="2400" b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rgbClr val="746E64"/>
                </a:solidFill>
              </a:defRPr>
            </a:lvl2pPr>
            <a:lvl3pPr marL="216000" indent="-216000">
              <a:defRPr>
                <a:solidFill>
                  <a:srgbClr val="746E64"/>
                </a:solidFill>
              </a:defRPr>
            </a:lvl3pPr>
            <a:lvl4pPr marL="396000" indent="-216000">
              <a:buFont typeface="Symbol" pitchFamily="18" charset="2"/>
              <a:buChar char=""/>
              <a:defRPr/>
            </a:lvl4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02226"/>
            <a:ext cx="1560259" cy="4103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42757"/>
            <a:ext cx="2494266" cy="2934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(Text and Image Eleme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4715998" cy="5976000"/>
          </a:xfrm>
          <a:prstGeom prst="rect">
            <a:avLst/>
          </a:prstGeom>
          <a:solidFill>
            <a:srgbClr val="007934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72470" y="0"/>
            <a:ext cx="4471529" cy="5976000"/>
          </a:xfrm>
          <a:prstGeom prst="rect">
            <a:avLst/>
          </a:prstGeom>
          <a:solidFill>
            <a:srgbClr val="0079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83" y="431400"/>
            <a:ext cx="3348000" cy="133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4583" y="1809988"/>
            <a:ext cx="3348000" cy="3996000"/>
          </a:xfrm>
        </p:spPr>
        <p:txBody>
          <a:bodyPr/>
          <a:lstStyle>
            <a:lvl1pPr>
              <a:lnSpc>
                <a:spcPts val="2200"/>
              </a:lnSpc>
              <a:defRPr sz="16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 marL="216000" indent="-216000">
              <a:defRPr>
                <a:solidFill>
                  <a:schemeClr val="bg1"/>
                </a:solidFill>
              </a:defRPr>
            </a:lvl3pPr>
            <a:lvl4pPr marL="396000" indent="-216000">
              <a:buFont typeface="Symbol" pitchFamily="18" charset="2"/>
              <a:buChar char=""/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67544" y="404664"/>
            <a:ext cx="3744416" cy="54006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Click icon to add picture</a:t>
            </a:r>
            <a:endParaRPr lang="en-GB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21" y="6202226"/>
            <a:ext cx="1560259" cy="4103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1" t="37131" r="8754" b="38116"/>
          <a:stretch/>
        </p:blipFill>
        <p:spPr>
          <a:xfrm>
            <a:off x="6649734" y="6342757"/>
            <a:ext cx="2494266" cy="29344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00" y="431400"/>
            <a:ext cx="3960000" cy="1332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00" y="1827406"/>
            <a:ext cx="3960000" cy="414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3000" b="1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Font typeface="Arial" pitchFamily="34" charset="0"/>
        <a:buNone/>
        <a:defRPr sz="1400" b="1" kern="1200">
          <a:solidFill>
            <a:srgbClr val="746E64"/>
          </a:solidFill>
          <a:latin typeface="Calibri" pitchFamily="34" charset="0"/>
          <a:ea typeface="+mn-ea"/>
          <a:cs typeface="+mn-cs"/>
        </a:defRPr>
      </a:lvl1pPr>
      <a:lvl2pPr marL="0" indent="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Font typeface="Arial" pitchFamily="34" charset="0"/>
        <a:buNone/>
        <a:defRPr sz="1400" kern="1200">
          <a:solidFill>
            <a:srgbClr val="746E64"/>
          </a:solidFill>
          <a:latin typeface="Calibri" pitchFamily="34" charset="0"/>
          <a:ea typeface="+mn-ea"/>
          <a:cs typeface="+mn-cs"/>
        </a:defRPr>
      </a:lvl2pPr>
      <a:lvl3pPr marL="216000" indent="-21600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SzPct val="120000"/>
        <a:buFont typeface="Arial" pitchFamily="34" charset="0"/>
        <a:buChar char="•"/>
        <a:defRPr sz="1400" kern="1200">
          <a:solidFill>
            <a:srgbClr val="746E64"/>
          </a:solidFill>
          <a:latin typeface="Calibri" pitchFamily="34" charset="0"/>
          <a:ea typeface="+mn-ea"/>
          <a:cs typeface="+mn-cs"/>
        </a:defRPr>
      </a:lvl3pPr>
      <a:lvl4pPr marL="396000" indent="-21600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Font typeface="Symbol" pitchFamily="18" charset="2"/>
        <a:buChar char="·"/>
        <a:defRPr sz="1400" kern="1200">
          <a:solidFill>
            <a:srgbClr val="746E64"/>
          </a:solidFill>
          <a:latin typeface="Calibri" pitchFamily="34" charset="0"/>
          <a:ea typeface="+mn-ea"/>
          <a:cs typeface="+mn-cs"/>
        </a:defRPr>
      </a:lvl4pPr>
      <a:lvl5pPr marL="0" indent="-216000" algn="l" defTabSz="914400" rtl="0" eaLnBrk="1" latinLnBrk="0" hangingPunct="1">
        <a:lnSpc>
          <a:spcPts val="1800"/>
        </a:lnSpc>
        <a:spcBef>
          <a:spcPts val="0"/>
        </a:spcBef>
        <a:spcAft>
          <a:spcPts val="600"/>
        </a:spcAft>
        <a:buFont typeface="Arial" pitchFamily="34" charset="0"/>
        <a:buChar char="»"/>
        <a:defRPr sz="1400" kern="1200">
          <a:solidFill>
            <a:srgbClr val="746E64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r.p.dobson@stir.ac.uk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Using air quality monitors to measure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second-hand smoke </a:t>
            </a:r>
            <a:r>
              <a:rPr lang="en-GB" dirty="0"/>
              <a:t>in homes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Ruaraidh Dobson (r.p.dobson@stir.ac.uk)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PhD student, Institute for Social Marketing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720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Get in touch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I’d love to collaborate on your SHS exposure assessment studies!</a:t>
            </a:r>
          </a:p>
          <a:p>
            <a:endParaRPr lang="en-GB" dirty="0" smtClean="0"/>
          </a:p>
          <a:p>
            <a:pPr algn="ctr"/>
            <a:r>
              <a:rPr lang="en-GB" dirty="0" smtClean="0"/>
              <a:t>Ruaraidh Dobson</a:t>
            </a:r>
            <a:endParaRPr lang="en-GB" dirty="0"/>
          </a:p>
          <a:p>
            <a:pPr algn="ctr"/>
            <a:r>
              <a:rPr lang="en-GB" dirty="0" smtClean="0"/>
              <a:t>Email: </a:t>
            </a:r>
            <a:r>
              <a:rPr lang="en-GB" dirty="0" smtClean="0">
                <a:hlinkClick r:id="rId2"/>
              </a:rPr>
              <a:t>r.p.dobson@stir.ac.uk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5136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minute introduction to monitoring </a:t>
            </a:r>
            <a:br>
              <a:rPr lang="en-GB" dirty="0" smtClean="0"/>
            </a:br>
            <a:r>
              <a:rPr lang="en-GB" dirty="0" smtClean="0"/>
              <a:t>second-hand smoke (SHS)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SHS is a complex mix of gases and aerosolised particles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More than 4,000 chemical components!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So how do we identify its presence?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Several different options:</a:t>
            </a:r>
          </a:p>
          <a:p>
            <a:pPr marL="558900" lvl="2" indent="-342900"/>
            <a:r>
              <a:rPr lang="en-GB" dirty="0" smtClean="0"/>
              <a:t>PM</a:t>
            </a:r>
            <a:r>
              <a:rPr lang="en-GB" baseline="-25000" dirty="0" smtClean="0"/>
              <a:t>2.5</a:t>
            </a:r>
            <a:r>
              <a:rPr lang="en-GB" dirty="0" smtClean="0"/>
              <a:t>, nicotine, benzene, PAHs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We use PM because cheap optical particle counters can monitor concentrations/particle numbers over time</a:t>
            </a:r>
          </a:p>
          <a:p>
            <a:pPr marL="558900" lvl="2" indent="-342900"/>
            <a:r>
              <a:rPr lang="en-GB" dirty="0" smtClean="0"/>
              <a:t>Useful for intervention studies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But other studies might use different approaches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178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approach in </a:t>
            </a:r>
            <a:r>
              <a:rPr lang="en-GB" dirty="0" err="1" smtClean="0"/>
              <a:t>TackSHS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1827406"/>
            <a:ext cx="3957120" cy="4140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Remote PM</a:t>
            </a:r>
            <a:r>
              <a:rPr lang="en-GB" baseline="-25000" dirty="0" smtClean="0"/>
              <a:t>2.5</a:t>
            </a:r>
            <a:r>
              <a:rPr lang="en-GB" dirty="0" smtClean="0"/>
              <a:t> monitoring using </a:t>
            </a:r>
            <a:r>
              <a:rPr lang="en-GB" dirty="0" err="1" smtClean="0"/>
              <a:t>Dylos</a:t>
            </a:r>
            <a:r>
              <a:rPr lang="en-GB" dirty="0" smtClean="0"/>
              <a:t> DC1700 monitors + Raspberry Pi mini-computers + GSM internet access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The RAPID system – a “homespun” version of a remote monitor with reliable PM</a:t>
            </a:r>
            <a:r>
              <a:rPr lang="en-GB" baseline="-25000" dirty="0" smtClean="0"/>
              <a:t>2.5</a:t>
            </a:r>
            <a:r>
              <a:rPr lang="en-GB" dirty="0" smtClean="0"/>
              <a:t> sensing capabilities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32379" y="1507672"/>
            <a:ext cx="5233852" cy="3925389"/>
          </a:xfrm>
          <a:prstGeom prst="rect">
            <a:avLst/>
          </a:prstGeom>
          <a:ln w="2857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93335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887508" y="1035404"/>
            <a:ext cx="7368984" cy="4787192"/>
            <a:chOff x="308264" y="1171942"/>
            <a:chExt cx="11167456" cy="5191502"/>
          </a:xfrm>
        </p:grpSpPr>
        <p:sp>
          <p:nvSpPr>
            <p:cNvPr id="5" name="Rounded Rectangle 4"/>
            <p:cNvSpPr/>
            <p:nvPr/>
          </p:nvSpPr>
          <p:spPr>
            <a:xfrm>
              <a:off x="4025858" y="2196946"/>
              <a:ext cx="2851811" cy="166254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/>
                <a:t>RAPID Server (stores data on PythonAnywhere)</a:t>
              </a:r>
              <a:endParaRPr lang="en-GB" sz="1400" dirty="0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08264" y="1895609"/>
              <a:ext cx="1911927" cy="97674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/>
                <a:t>RAPID monitor</a:t>
              </a:r>
            </a:p>
            <a:p>
              <a:pPr algn="ctr"/>
              <a:r>
                <a:rPr lang="en-GB" sz="1400" dirty="0" smtClean="0"/>
                <a:t>(Dylos + </a:t>
              </a:r>
              <a:r>
                <a:rPr lang="en-GB" sz="1400" dirty="0" err="1" smtClean="0"/>
                <a:t>Rpi</a:t>
              </a:r>
              <a:r>
                <a:rPr lang="en-GB" sz="1400" dirty="0" smtClean="0"/>
                <a:t>)</a:t>
              </a:r>
              <a:endParaRPr lang="en-GB" sz="1400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08264" y="3069782"/>
              <a:ext cx="1911927" cy="97674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/>
                <a:t>RAPID monitor</a:t>
              </a:r>
            </a:p>
            <a:p>
              <a:pPr algn="ctr"/>
              <a:r>
                <a:rPr lang="en-GB" sz="1400" dirty="0" smtClean="0"/>
                <a:t>(Dylos + </a:t>
              </a:r>
              <a:r>
                <a:rPr lang="en-GB" sz="1400" dirty="0" err="1" smtClean="0"/>
                <a:t>Rpi</a:t>
              </a:r>
              <a:r>
                <a:rPr lang="en-GB" sz="1400" dirty="0" smtClean="0"/>
                <a:t>)</a:t>
              </a:r>
              <a:endParaRPr lang="en-GB" sz="1400" dirty="0"/>
            </a:p>
          </p:txBody>
        </p:sp>
        <p:cxnSp>
          <p:nvCxnSpPr>
            <p:cNvPr id="8" name="Straight Arrow Connector 7"/>
            <p:cNvCxnSpPr>
              <a:stCxn id="6" idx="3"/>
            </p:cNvCxnSpPr>
            <p:nvPr/>
          </p:nvCxnSpPr>
          <p:spPr>
            <a:xfrm>
              <a:off x="2220191" y="2383982"/>
              <a:ext cx="1805667" cy="529935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7" idx="3"/>
            </p:cNvCxnSpPr>
            <p:nvPr/>
          </p:nvCxnSpPr>
          <p:spPr>
            <a:xfrm flipV="1">
              <a:off x="2220191" y="3184084"/>
              <a:ext cx="1805667" cy="37407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491666" y="2807184"/>
              <a:ext cx="1154430" cy="567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PM data</a:t>
              </a:r>
              <a:endParaRPr lang="en-GB" sz="1400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961119" y="1171942"/>
              <a:ext cx="2148840" cy="92301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/>
                <a:t>Tackle (application on a Windows PC)</a:t>
              </a:r>
              <a:endParaRPr lang="en-GB" sz="1400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8961119" y="2566709"/>
              <a:ext cx="2148840" cy="92301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Available via browser (web gateway)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961119" y="3961476"/>
              <a:ext cx="2148840" cy="92301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/>
                <a:t>Available via REST API</a:t>
              </a:r>
              <a:endParaRPr lang="en-GB" sz="1400" dirty="0"/>
            </a:p>
          </p:txBody>
        </p:sp>
        <p:cxnSp>
          <p:nvCxnSpPr>
            <p:cNvPr id="14" name="Straight Arrow Connector 13"/>
            <p:cNvCxnSpPr>
              <a:stCxn id="5" idx="3"/>
              <a:endCxn id="13" idx="1"/>
            </p:cNvCxnSpPr>
            <p:nvPr/>
          </p:nvCxnSpPr>
          <p:spPr>
            <a:xfrm>
              <a:off x="6877669" y="3028219"/>
              <a:ext cx="2083450" cy="1394767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5" idx="3"/>
              <a:endCxn id="12" idx="1"/>
            </p:cNvCxnSpPr>
            <p:nvPr/>
          </p:nvCxnSpPr>
          <p:spPr>
            <a:xfrm>
              <a:off x="6877669" y="3028219"/>
              <a:ext cx="208345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5" idx="3"/>
            </p:cNvCxnSpPr>
            <p:nvPr/>
          </p:nvCxnSpPr>
          <p:spPr>
            <a:xfrm flipV="1">
              <a:off x="6877669" y="1633451"/>
              <a:ext cx="2083450" cy="139476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arrow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308264" y="5337810"/>
              <a:ext cx="2423505" cy="634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Participants’ </a:t>
              </a:r>
              <a:br>
                <a:rPr lang="en-GB" sz="1600" dirty="0" smtClean="0"/>
              </a:br>
              <a:r>
                <a:rPr lang="en-GB" sz="1600" dirty="0" smtClean="0"/>
                <a:t>homes</a:t>
              </a:r>
              <a:endParaRPr lang="en-GB" sz="16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114455" y="5337810"/>
              <a:ext cx="2423505" cy="3671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The cloud</a:t>
              </a:r>
              <a:endParaRPr lang="en-GB" sz="16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052215" y="5337810"/>
              <a:ext cx="2423505" cy="634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Research facilities</a:t>
              </a:r>
              <a:endParaRPr lang="en-GB" sz="16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434344" y="5337810"/>
              <a:ext cx="2423505" cy="6341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/>
                <a:t>Mobile </a:t>
              </a:r>
              <a:br>
                <a:rPr lang="en-GB" sz="1600" dirty="0" smtClean="0"/>
              </a:br>
              <a:r>
                <a:rPr lang="en-GB" sz="1600" dirty="0" smtClean="0"/>
                <a:t>internet</a:t>
              </a:r>
              <a:endParaRPr lang="en-GB" sz="16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537613" y="5314503"/>
              <a:ext cx="2423505" cy="3671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/>
                <a:t>The internet</a:t>
              </a:r>
              <a:endParaRPr lang="en-GB" sz="1600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2220191" y="4858569"/>
              <a:ext cx="0" cy="15048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028629" y="4858569"/>
              <a:ext cx="0" cy="15048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877669" y="4858569"/>
              <a:ext cx="0" cy="15048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8889348" y="4858569"/>
              <a:ext cx="0" cy="15048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4077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58" y="762329"/>
            <a:ext cx="8869984" cy="476761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016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did we take this approach?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Wanted a simple, understandable way to link SHS to health harm (PM</a:t>
            </a:r>
            <a:r>
              <a:rPr lang="en-GB" baseline="-25000" dirty="0" smtClean="0"/>
              <a:t>2.5</a:t>
            </a:r>
            <a:r>
              <a:rPr lang="en-GB" dirty="0" smtClean="0"/>
              <a:t> air quality index provides this)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Needed a cheap solution!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Wanted to work with technology we were comfortable with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Didn’t need to be 100% specific for SHS, just enough to show participants a clear connection between smoking indoors and poor air quality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Wanted to deliver near immediate feedback remotely (daily SMS messages)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8963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Planning SHS monitoring studies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What environments can we measure?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What SHS proxy do we want to measure?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How specific/selective do we need to be?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What timeframe do we want to measure?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What do we want to know about the environment?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What do we want to know about exposure?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What resolution do we need?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Do we want to quantify harm to people exposed?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031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else do we need to take into account?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Humidity</a:t>
            </a:r>
          </a:p>
          <a:p>
            <a:pPr marL="558900" lvl="2" indent="-342900"/>
            <a:r>
              <a:rPr lang="en-GB" dirty="0" smtClean="0"/>
              <a:t>Particle counters can be less reliable at &gt;70% relative humidity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Location &amp; weather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Other sources of pollutants</a:t>
            </a:r>
          </a:p>
          <a:p>
            <a:pPr marL="558900" lvl="2" indent="-342900"/>
            <a:r>
              <a:rPr lang="en-GB" dirty="0" smtClean="0"/>
              <a:t>E.g. cooking or biomass smoke for PM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Monitor failure/human error</a:t>
            </a:r>
          </a:p>
          <a:p>
            <a:pPr marL="558900" lvl="2" indent="-342900"/>
            <a:r>
              <a:rPr lang="en-GB" dirty="0" smtClean="0"/>
              <a:t>It happens – will there be power/an internet connection for the monitor? What if there isn’t?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97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Confirming the presence of SHS using a particle counter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Although PM</a:t>
            </a:r>
            <a:r>
              <a:rPr lang="en-GB" baseline="-25000" dirty="0" smtClean="0"/>
              <a:t>2.5 </a:t>
            </a:r>
            <a:r>
              <a:rPr lang="en-GB" dirty="0" smtClean="0"/>
              <a:t>is not specific to SHS, it’s a good proxy and easy to detect reliably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We’ve used an algorithm based on the ratio of PM</a:t>
            </a:r>
            <a:r>
              <a:rPr lang="en-GB" baseline="-25000" dirty="0" smtClean="0"/>
              <a:t>2.5</a:t>
            </a:r>
            <a:r>
              <a:rPr lang="en-GB" dirty="0" smtClean="0"/>
              <a:t> to PM</a:t>
            </a:r>
            <a:r>
              <a:rPr lang="en-GB" baseline="-25000" dirty="0" smtClean="0"/>
              <a:t>10</a:t>
            </a:r>
            <a:r>
              <a:rPr lang="en-GB" dirty="0" smtClean="0"/>
              <a:t> over time to reliably detect the presence of SHS in a home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Can’t yet use this information to define exactly when SHS is present, but new sensors with additional size bins could let 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This has been tested in Scotland and Israel</a:t>
            </a:r>
          </a:p>
          <a:p>
            <a:pPr marL="558900" lvl="2" indent="-342900"/>
            <a:r>
              <a:rPr lang="en-GB" dirty="0" smtClean="0"/>
              <a:t>I’d love to work with you to test it in Malaysia or other countries!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Paper under review with Environmental Research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787377"/>
      </p:ext>
    </p:extLst>
  </p:cSld>
  <p:clrMapOvr>
    <a:masterClrMapping/>
  </p:clrMapOvr>
</p:sld>
</file>

<file path=ppt/theme/theme1.xml><?xml version="1.0" encoding="utf-8"?>
<a:theme xmlns:a="http://schemas.openxmlformats.org/drawingml/2006/main" name="UoS Energy 1 Blue">
  <a:themeElements>
    <a:clrScheme name="Custom 4">
      <a:dk1>
        <a:srgbClr val="007935"/>
      </a:dk1>
      <a:lt1>
        <a:srgbClr val="FFFFFF"/>
      </a:lt1>
      <a:dk2>
        <a:srgbClr val="007832"/>
      </a:dk2>
      <a:lt2>
        <a:srgbClr val="FFFFFF"/>
      </a:lt2>
      <a:accent1>
        <a:srgbClr val="057932"/>
      </a:accent1>
      <a:accent2>
        <a:srgbClr val="628B64"/>
      </a:accent2>
      <a:accent3>
        <a:srgbClr val="90A98A"/>
      </a:accent3>
      <a:accent4>
        <a:srgbClr val="BCC8B7"/>
      </a:accent4>
      <a:accent5>
        <a:srgbClr val="2B7050"/>
      </a:accent5>
      <a:accent6>
        <a:srgbClr val="70947C"/>
      </a:accent6>
      <a:hlink>
        <a:srgbClr val="61B3E3"/>
      </a:hlink>
      <a:folHlink>
        <a:srgbClr val="EE772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934"/>
        </a:solidFill>
        <a:ln>
          <a:noFill/>
        </a:ln>
      </a:spPr>
      <a:bodyPr rtlCol="0" anchor="ctr"/>
      <a:lstStyle>
        <a:defPPr algn="ctr">
          <a:defRPr dirty="0">
            <a:latin typeface="Calibri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EnergyHeritageTemplate.potx [Read-Only]" id="{2434E90E-BD17-487E-9017-1F415B61826D}" vid="{836F805B-2BCC-4F0A-9E8F-BB9F16714C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EnergyandHeritage-square</Template>
  <TotalTime>7205</TotalTime>
  <Words>493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Symbol</vt:lpstr>
      <vt:lpstr>UoS Energy 1 Blue</vt:lpstr>
      <vt:lpstr>Using air quality monitors to measure  second-hand smoke in homes</vt:lpstr>
      <vt:lpstr>Two minute introduction to monitoring  second-hand smoke (SHS)</vt:lpstr>
      <vt:lpstr>Our approach in TackSHS</vt:lpstr>
      <vt:lpstr>PowerPoint Presentation</vt:lpstr>
      <vt:lpstr>PowerPoint Presentation</vt:lpstr>
      <vt:lpstr>Why did we take this approach?</vt:lpstr>
      <vt:lpstr>Planning SHS monitoring studies</vt:lpstr>
      <vt:lpstr>What else do we need to take into account?</vt:lpstr>
      <vt:lpstr>Confirming the presence of SHS using a particle counter</vt:lpstr>
      <vt:lpstr>Get in touch</vt:lpstr>
    </vt:vector>
  </TitlesOfParts>
  <Company>University Of Stirling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air quality monitors to measure  second-hand smoke in homes</dc:title>
  <dc:creator>Ruaraidh Dobson</dc:creator>
  <cp:lastModifiedBy>Ruaraidh Dobson</cp:lastModifiedBy>
  <cp:revision>29</cp:revision>
  <dcterms:created xsi:type="dcterms:W3CDTF">2018-04-30T14:24:29Z</dcterms:created>
  <dcterms:modified xsi:type="dcterms:W3CDTF">2018-05-06T23:08:44Z</dcterms:modified>
</cp:coreProperties>
</file>