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6" r:id="rId2"/>
    <p:sldId id="808" r:id="rId3"/>
    <p:sldId id="806" r:id="rId4"/>
    <p:sldId id="257" r:id="rId5"/>
    <p:sldId id="810" r:id="rId6"/>
    <p:sldId id="809" r:id="rId7"/>
    <p:sldId id="811" r:id="rId8"/>
    <p:sldId id="807" r:id="rId9"/>
    <p:sldId id="345" r:id="rId10"/>
    <p:sldId id="296" r:id="rId11"/>
    <p:sldId id="357" r:id="rId12"/>
    <p:sldId id="803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3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147" autoAdjust="0"/>
    <p:restoredTop sz="84644" autoAdjust="0"/>
  </p:normalViewPr>
  <p:slideViewPr>
    <p:cSldViewPr>
      <p:cViewPr>
        <p:scale>
          <a:sx n="86" d="100"/>
          <a:sy n="86" d="100"/>
        </p:scale>
        <p:origin x="54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66F7F-BB46-4F27-8A7C-ACA1220D716C}" type="datetimeFigureOut">
              <a:rPr lang="en-US" smtClean="0"/>
              <a:pPr/>
              <a:t>5/6/2018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2A390-926C-4E9D-B89B-C247986B49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57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1DE21-7D9E-4603-8E11-95F919CA7BBB}" type="datetimeFigureOut">
              <a:rPr lang="en-GB" smtClean="0"/>
              <a:pPr/>
              <a:t>06/05/2018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1A997-4DEC-4B0C-A9D1-C8DD25248E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85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A4214-F3F2-4CA6-B170-BCD9B5C6B6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D7FE3-39A8-45F1-940B-2020F97422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3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C2266-3DF9-4FC2-9181-D6381B2AEB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8E4F8-4AA2-4954-993F-697C0BAF95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6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DDAA9-27E9-4E48-AAD4-AD7D6DF52F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E2E96-EB9D-4FAB-9170-15131AA5C4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2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65096-8045-43E8-9169-B814FE8497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52CDC-13E1-4042-B6A6-185ACA7217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69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3453B-3C8A-4FD6-89CE-38673FB38E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45326-2171-4F2C-BF28-2701B6E039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2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C9A54-9716-40D5-B24B-AFB82191F8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20365-AC1E-4184-8E96-4B881A627B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18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45AD0-F131-426B-879A-1CFE784F61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A2544-C0E4-408B-8870-D52497808E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7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EED2-AEF2-436F-98F2-8B273F75DB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C4B23-CF78-417E-8E4B-1D67015EEF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0A89A-3E8A-4E1D-BFF7-F04EDF0040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52F60-FE69-4B94-8746-9C91DC7019D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93329-17F2-44B3-9049-14BFAFB9F9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9AB8C-2A82-4126-A055-450C0DC5B6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6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9CB7-3D1B-444F-A76C-61466DC2C1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ED36D-30D1-4175-AEA4-6D05C97C4D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6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0E0B17-38B0-45C6-AE41-C2AED874CE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89A5AB-8324-4CF1-8305-5091448F2CCB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2" name="Picture 7" descr="Red_wallpaper 04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31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B139A-0356-4417-B93C-A5CE2BC72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68" y="1219200"/>
            <a:ext cx="9067800" cy="1139849"/>
          </a:xfrm>
          <a:solidFill>
            <a:srgbClr val="B23F2C"/>
          </a:solidFill>
        </p:spPr>
        <p:txBody>
          <a:bodyPr>
            <a:normAutofit/>
          </a:bodyPr>
          <a:lstStyle/>
          <a:p>
            <a:r>
              <a:rPr lang="en-MY" sz="4000" b="1" dirty="0">
                <a:solidFill>
                  <a:schemeClr val="bg1"/>
                </a:solidFill>
              </a:rPr>
              <a:t>Children’s Exposure to SHS in Malaysia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5395A0-EA70-46C2-9238-4C11B3597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195708"/>
            <a:ext cx="7924800" cy="2138292"/>
          </a:xfrm>
        </p:spPr>
        <p:txBody>
          <a:bodyPr>
            <a:normAutofit fontScale="92500" lnSpcReduction="10000"/>
          </a:bodyPr>
          <a:lstStyle/>
          <a:p>
            <a:r>
              <a:rPr lang="en-MY" b="1" dirty="0">
                <a:solidFill>
                  <a:srgbClr val="C00000"/>
                </a:solidFill>
              </a:rPr>
              <a:t>Prof. </a:t>
            </a:r>
            <a:r>
              <a:rPr lang="en-MY" b="1" dirty="0" err="1">
                <a:solidFill>
                  <a:srgbClr val="C00000"/>
                </a:solidFill>
              </a:rPr>
              <a:t>Dr.</a:t>
            </a:r>
            <a:r>
              <a:rPr lang="en-MY" b="1" dirty="0">
                <a:solidFill>
                  <a:srgbClr val="C00000"/>
                </a:solidFill>
              </a:rPr>
              <a:t> Zailina Hashim</a:t>
            </a:r>
          </a:p>
          <a:p>
            <a:r>
              <a:rPr lang="en-MY" b="1" dirty="0">
                <a:solidFill>
                  <a:srgbClr val="C00000"/>
                </a:solidFill>
              </a:rPr>
              <a:t>Dept of Environmental and Occupational Health</a:t>
            </a:r>
          </a:p>
          <a:p>
            <a:r>
              <a:rPr lang="en-MY" b="1" dirty="0">
                <a:solidFill>
                  <a:srgbClr val="C00000"/>
                </a:solidFill>
              </a:rPr>
              <a:t>Faculty of Medicine and Health Sciences</a:t>
            </a:r>
          </a:p>
          <a:p>
            <a:r>
              <a:rPr lang="en-MY" b="1" dirty="0" err="1">
                <a:solidFill>
                  <a:srgbClr val="C00000"/>
                </a:solidFill>
              </a:rPr>
              <a:t>Universiti</a:t>
            </a:r>
            <a:r>
              <a:rPr lang="en-MY" b="1" dirty="0">
                <a:solidFill>
                  <a:srgbClr val="C00000"/>
                </a:solidFill>
              </a:rPr>
              <a:t> Putra Malaysia</a:t>
            </a:r>
          </a:p>
        </p:txBody>
      </p:sp>
    </p:spTree>
    <p:extLst>
      <p:ext uri="{BB962C8B-B14F-4D97-AF65-F5344CB8AC3E}">
        <p14:creationId xmlns:p14="http://schemas.microsoft.com/office/powerpoint/2010/main" val="783166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857250"/>
            <a:ext cx="9143999" cy="770002"/>
          </a:xfrm>
          <a:solidFill>
            <a:srgbClr val="96000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sz="3000" b="1" dirty="0">
                <a:solidFill>
                  <a:schemeClr val="bg1"/>
                </a:solidFill>
              </a:rPr>
              <a:t>Increasing evidence of cardiovascular effects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93326" y="2735610"/>
            <a:ext cx="3982220" cy="254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92100">
              <a:lnSpc>
                <a:spcPct val="120000"/>
              </a:lnSpc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1651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16510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1651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1651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1651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1651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buClr>
                <a:schemeClr val="tx2"/>
              </a:buClr>
              <a:buFontTx/>
              <a:buNone/>
            </a:pPr>
            <a:r>
              <a:rPr lang="en-US" sz="2100" dirty="0"/>
              <a:t>Until the mid 1990s, most research focused on the association of PM exposure with respiratory disease. Since then, there has been growing evidence of </a:t>
            </a:r>
            <a:r>
              <a:rPr lang="en-US" sz="2100" b="1" dirty="0">
                <a:solidFill>
                  <a:srgbClr val="AEA754"/>
                </a:solidFill>
              </a:rPr>
              <a:t>cardiovascular health effects</a:t>
            </a:r>
            <a:r>
              <a:rPr lang="en-US" sz="2100" dirty="0"/>
              <a:t> from PM. 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 rot="10800000" flipV="1">
            <a:off x="228598" y="5468899"/>
            <a:ext cx="37338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sz="1600" b="1" dirty="0">
                <a:latin typeface="Times New Roman" panose="02020603050405020304" pitchFamily="18" charset="0"/>
              </a:rPr>
              <a:t>Source: Pope and Dockery, </a:t>
            </a:r>
            <a:r>
              <a:rPr lang="en-US" sz="1600" b="1" i="1" dirty="0">
                <a:latin typeface="Times New Roman" panose="02020603050405020304" pitchFamily="18" charset="0"/>
              </a:rPr>
              <a:t>JAWMA</a:t>
            </a:r>
            <a:r>
              <a:rPr lang="en-US" sz="1600" b="1" dirty="0">
                <a:latin typeface="Times New Roman" panose="02020603050405020304" pitchFamily="18" charset="0"/>
              </a:rPr>
              <a:t>, 2006</a:t>
            </a:r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546" y="1782542"/>
            <a:ext cx="4539854" cy="44658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4" descr="Inner-UPM-Template_Option-1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9387"/>
            <a:ext cx="6254751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427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251"/>
            <a:ext cx="9144000" cy="783724"/>
          </a:xfrm>
          <a:solidFill>
            <a:srgbClr val="960000"/>
          </a:solidFill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Quantified Mortality Risk from Particulate Matter Exposure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(Pope III et al. 2002)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21" y="1713226"/>
            <a:ext cx="9012891" cy="199751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Pope III et al. (2002) studied long-term exposure</a:t>
            </a:r>
          </a:p>
          <a:p>
            <a:pPr lvl="1"/>
            <a:r>
              <a:rPr lang="en-US" sz="2000" dirty="0"/>
              <a:t>Sample size of 500,000 adults over 30 years old from all 50 US states</a:t>
            </a:r>
          </a:p>
          <a:p>
            <a:pPr lvl="1"/>
            <a:r>
              <a:rPr lang="en-US" sz="2000" dirty="0"/>
              <a:t>Corrected for age, sex, race, weight, height, smoking history, alcohol use, occupational exposures, diet, education, and marital status</a:t>
            </a:r>
          </a:p>
          <a:p>
            <a:pPr lvl="1"/>
            <a:r>
              <a:rPr lang="en-US" sz="2000" dirty="0"/>
              <a:t>Assessed mortality from three causes: all-cause, cardiopulmonary, and lung cancer compared with PM exposure</a:t>
            </a:r>
          </a:p>
          <a:p>
            <a:r>
              <a:rPr lang="en-US" sz="2000" u="sng" dirty="0"/>
              <a:t>Findings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736280" y="4241904"/>
            <a:ext cx="1018944" cy="1141581"/>
          </a:xfrm>
          <a:prstGeom prst="upArrow">
            <a:avLst>
              <a:gd name="adj1" fmla="val 5483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10 </a:t>
            </a:r>
            <a:r>
              <a:rPr lang="el-GR" sz="1650" b="1" dirty="0">
                <a:solidFill>
                  <a:schemeClr val="bg1"/>
                </a:solidFill>
                <a:latin typeface="Calibri" panose="020F0502020204030204" pitchFamily="34" charset="0"/>
              </a:rPr>
              <a:t>μ</a:t>
            </a:r>
            <a:r>
              <a:rPr lang="en-US" sz="1650" b="1" dirty="0">
                <a:solidFill>
                  <a:schemeClr val="bg1"/>
                </a:solidFill>
                <a:latin typeface="Calibri" panose="020F0502020204030204" pitchFamily="34" charset="0"/>
              </a:rPr>
              <a:t>g/L</a:t>
            </a:r>
            <a:endParaRPr lang="en-US" sz="165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0136" y="4484833"/>
            <a:ext cx="7214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10 </a:t>
            </a:r>
            <a:r>
              <a:rPr lang="el-GR" sz="1350" dirty="0">
                <a:solidFill>
                  <a:schemeClr val="bg1"/>
                </a:solidFill>
                <a:latin typeface="Calibri" panose="020F0502020204030204" pitchFamily="34" charset="0"/>
              </a:rPr>
              <a:t>μ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</a:rPr>
              <a:t>g/L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663" y="3889677"/>
            <a:ext cx="65434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dirty="0"/>
              <a:t>PM</a:t>
            </a:r>
            <a:r>
              <a:rPr lang="en-US" sz="1650" baseline="-25000" dirty="0"/>
              <a:t>2.5</a:t>
            </a:r>
          </a:p>
        </p:txBody>
      </p:sp>
      <p:sp>
        <p:nvSpPr>
          <p:cNvPr id="10" name="Up Arrow 9"/>
          <p:cNvSpPr/>
          <p:nvPr/>
        </p:nvSpPr>
        <p:spPr>
          <a:xfrm>
            <a:off x="2989045" y="4239623"/>
            <a:ext cx="1084964" cy="1141581"/>
          </a:xfrm>
          <a:prstGeom prst="upArrow">
            <a:avLst>
              <a:gd name="adj1" fmla="val 5483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4%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6642" y="3889677"/>
            <a:ext cx="95558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dirty="0"/>
              <a:t>All-cause</a:t>
            </a:r>
          </a:p>
        </p:txBody>
      </p:sp>
      <p:sp>
        <p:nvSpPr>
          <p:cNvPr id="12" name="Up Arrow 11"/>
          <p:cNvSpPr/>
          <p:nvPr/>
        </p:nvSpPr>
        <p:spPr>
          <a:xfrm>
            <a:off x="4703781" y="4261341"/>
            <a:ext cx="1041699" cy="1141581"/>
          </a:xfrm>
          <a:prstGeom prst="upArrow">
            <a:avLst>
              <a:gd name="adj1" fmla="val 5483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6%</a:t>
            </a:r>
          </a:p>
        </p:txBody>
      </p:sp>
      <p:sp>
        <p:nvSpPr>
          <p:cNvPr id="14" name="Up Arrow 13"/>
          <p:cNvSpPr/>
          <p:nvPr/>
        </p:nvSpPr>
        <p:spPr>
          <a:xfrm>
            <a:off x="6372798" y="4283059"/>
            <a:ext cx="1052546" cy="1098146"/>
          </a:xfrm>
          <a:prstGeom prst="upArrow">
            <a:avLst>
              <a:gd name="adj1" fmla="val 5483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8%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11523" y="3889677"/>
            <a:ext cx="167199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dirty="0"/>
              <a:t>Cardiopulmonary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04437" y="3889677"/>
            <a:ext cx="123463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dirty="0"/>
              <a:t>Lung Cancer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09800" y="4761833"/>
            <a:ext cx="519923" cy="92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2209800" y="4955310"/>
            <a:ext cx="519923" cy="92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477146" y="5455736"/>
            <a:ext cx="8529470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25" dirty="0">
                <a:solidFill>
                  <a:srgbClr val="222222"/>
                </a:solidFill>
                <a:latin typeface="Arial" panose="020B0604020202020204" pitchFamily="34" charset="0"/>
              </a:rPr>
              <a:t>Pope III, C. A., Burnett, R. T.,…&amp; Thurston, G. D. (2002). Lung cancer, cardiopulmonary mortality, and long-term exposure to fine particulate air pollution. </a:t>
            </a:r>
            <a:r>
              <a:rPr lang="en-US" sz="825" i="1" dirty="0" err="1">
                <a:solidFill>
                  <a:srgbClr val="222222"/>
                </a:solidFill>
                <a:latin typeface="Arial" panose="020B0604020202020204" pitchFamily="34" charset="0"/>
              </a:rPr>
              <a:t>Jama</a:t>
            </a:r>
            <a:r>
              <a:rPr lang="en-US" sz="825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825" i="1" dirty="0">
                <a:solidFill>
                  <a:srgbClr val="222222"/>
                </a:solidFill>
                <a:latin typeface="Arial" panose="020B0604020202020204" pitchFamily="34" charset="0"/>
              </a:rPr>
              <a:t>287</a:t>
            </a:r>
            <a:r>
              <a:rPr lang="en-US" sz="825" dirty="0">
                <a:solidFill>
                  <a:srgbClr val="222222"/>
                </a:solidFill>
                <a:latin typeface="Arial" panose="020B0604020202020204" pitchFamily="34" charset="0"/>
              </a:rPr>
              <a:t>(9), 1132-1141.</a:t>
            </a:r>
            <a:endParaRPr lang="en-US" sz="825" dirty="0"/>
          </a:p>
        </p:txBody>
      </p:sp>
    </p:spTree>
    <p:extLst>
      <p:ext uri="{BB962C8B-B14F-4D97-AF65-F5344CB8AC3E}">
        <p14:creationId xmlns:p14="http://schemas.microsoft.com/office/powerpoint/2010/main" val="352092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63"/>
    </mc:Choice>
    <mc:Fallback xmlns="">
      <p:transition spd="slow" advTm="3686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52F60-FE69-4B94-8746-9C91DC7019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2860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6886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D6632-D886-4449-9DCF-1DA87B0A6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219200"/>
            <a:ext cx="8229600" cy="990600"/>
          </a:xfrm>
        </p:spPr>
        <p:txBody>
          <a:bodyPr/>
          <a:lstStyle/>
          <a:p>
            <a:r>
              <a:rPr lang="en-MY" sz="3200" dirty="0"/>
              <a:t>Sources of respirable particulate matter at home in Malaysia (indoor air)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307F8-5E70-4DDF-B86B-DB569AAA9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2713037"/>
            <a:ext cx="8229600" cy="2773363"/>
          </a:xfrm>
        </p:spPr>
        <p:txBody>
          <a:bodyPr/>
          <a:lstStyle/>
          <a:p>
            <a:r>
              <a:rPr lang="en-MY" b="1" dirty="0"/>
              <a:t>SHS from cigarettes smoke (urban and rural)</a:t>
            </a:r>
          </a:p>
          <a:p>
            <a:r>
              <a:rPr lang="en-MY" dirty="0"/>
              <a:t>Motor vehicles from traffic (urban)</a:t>
            </a:r>
          </a:p>
          <a:p>
            <a:r>
              <a:rPr lang="en-MY" dirty="0"/>
              <a:t>Wood stove (rural areas)</a:t>
            </a:r>
          </a:p>
          <a:p>
            <a:r>
              <a:rPr lang="en-MY" dirty="0"/>
              <a:t>Mosquito coil burning (urban and rural)</a:t>
            </a:r>
          </a:p>
          <a:p>
            <a:endParaRPr lang="en-M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410AE-A519-430B-A0E7-A2836927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52CDC-13E1-4042-B6A6-185ACA721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19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1ACB0-72C4-449D-95E2-E7EA7532E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5099"/>
            <a:ext cx="9144000" cy="928343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MY" sz="2400" b="1" dirty="0">
                <a:solidFill>
                  <a:schemeClr val="bg1"/>
                </a:solidFill>
              </a:rPr>
              <a:t>Control of Tobacco Product Regulations and places where smoking are prohibited in Malaysia</a:t>
            </a:r>
            <a:r>
              <a:rPr lang="en-MY" sz="2000" b="1" dirty="0">
                <a:solidFill>
                  <a:schemeClr val="bg1"/>
                </a:solidFill>
              </a:rPr>
              <a:t>. </a:t>
            </a:r>
            <a:br>
              <a:rPr lang="en-MY" sz="2000" b="1" dirty="0">
                <a:solidFill>
                  <a:schemeClr val="bg1"/>
                </a:solidFill>
              </a:rPr>
            </a:br>
            <a:r>
              <a:rPr lang="en-MY" b="1" dirty="0">
                <a:solidFill>
                  <a:schemeClr val="bg1"/>
                </a:solidFill>
              </a:rPr>
              <a:t> </a:t>
            </a:r>
            <a:br>
              <a:rPr lang="en-MY" b="1" dirty="0">
                <a:solidFill>
                  <a:schemeClr val="bg1"/>
                </a:solidFill>
              </a:rPr>
            </a:br>
            <a:r>
              <a:rPr lang="en-MY" b="1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5DD989F-3BFA-46FB-8A36-9FBDA85120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097919"/>
              </p:ext>
            </p:extLst>
          </p:nvPr>
        </p:nvGraphicFramePr>
        <p:xfrm>
          <a:off x="0" y="1093443"/>
          <a:ext cx="9144000" cy="5764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1444767096"/>
                    </a:ext>
                  </a:extLst>
                </a:gridCol>
                <a:gridCol w="8043333">
                  <a:extLst>
                    <a:ext uri="{9D8B030D-6E8A-4147-A177-3AD203B41FA5}">
                      <a16:colId xmlns:a16="http://schemas.microsoft.com/office/drawing/2014/main" val="3348531248"/>
                    </a:ext>
                  </a:extLst>
                </a:gridCol>
              </a:tblGrid>
              <a:tr h="731657">
                <a:tc>
                  <a:txBody>
                    <a:bodyPr/>
                    <a:lstStyle/>
                    <a:p>
                      <a:r>
                        <a:rPr lang="en-MY" sz="2000" b="1" dirty="0">
                          <a:solidFill>
                            <a:schemeClr val="bg1"/>
                          </a:solidFill>
                        </a:rPr>
                        <a:t>2004 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2000" b="1" dirty="0">
                          <a:solidFill>
                            <a:schemeClr val="tx1"/>
                          </a:solidFill>
                        </a:rPr>
                        <a:t>Control of Tobacco product Regulation: Ban on tobacco advertisement, sponsorship and free tobacco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911763"/>
                  </a:ext>
                </a:extLst>
              </a:tr>
              <a:tr h="458205">
                <a:tc>
                  <a:txBody>
                    <a:bodyPr/>
                    <a:lstStyle/>
                    <a:p>
                      <a:r>
                        <a:rPr lang="en-MY" sz="2000" b="1" dirty="0">
                          <a:solidFill>
                            <a:schemeClr val="bg1"/>
                          </a:solidFill>
                        </a:rPr>
                        <a:t>2005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2000" b="1" dirty="0"/>
                        <a:t>FCTC Ratification: Malaysia become party to WHO-FCTC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084949"/>
                  </a:ext>
                </a:extLst>
              </a:tr>
              <a:tr h="731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b="1" dirty="0">
                          <a:solidFill>
                            <a:schemeClr val="bg1"/>
                          </a:solidFill>
                        </a:rPr>
                        <a:t>2007</a:t>
                      </a:r>
                    </a:p>
                    <a:p>
                      <a:endParaRPr lang="en-MY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2000" b="1" dirty="0"/>
                        <a:t>Exercise duty increased 25%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873023"/>
                  </a:ext>
                </a:extLst>
              </a:tr>
              <a:tr h="731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b="1" dirty="0">
                          <a:solidFill>
                            <a:schemeClr val="bg1"/>
                          </a:solidFill>
                        </a:rPr>
                        <a:t>2008</a:t>
                      </a:r>
                    </a:p>
                    <a:p>
                      <a:endParaRPr lang="en-MY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2000" b="1" dirty="0"/>
                        <a:t>Amendment to regulation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387278"/>
                  </a:ext>
                </a:extLst>
              </a:tr>
              <a:tr h="731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b="1" dirty="0">
                          <a:solidFill>
                            <a:schemeClr val="bg1"/>
                          </a:solidFill>
                        </a:rPr>
                        <a:t>2009</a:t>
                      </a:r>
                    </a:p>
                    <a:p>
                      <a:endParaRPr lang="en-MY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2000" b="1" dirty="0"/>
                        <a:t>Established the minimum price of RM7.00/pack of 20 &amp; no promotion price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794190"/>
                  </a:ext>
                </a:extLst>
              </a:tr>
              <a:tr h="731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b="1" dirty="0">
                          <a:solidFill>
                            <a:schemeClr val="bg1"/>
                          </a:solidFill>
                        </a:rPr>
                        <a:t>2010</a:t>
                      </a:r>
                    </a:p>
                    <a:p>
                      <a:endParaRPr lang="en-MY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2000" b="1" dirty="0"/>
                        <a:t>Amendment of Regulations and ban on cigarette package with 14  sticks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118841"/>
                  </a:ext>
                </a:extLst>
              </a:tr>
              <a:tr h="731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b="1" dirty="0">
                          <a:solidFill>
                            <a:schemeClr val="bg1"/>
                          </a:solidFill>
                        </a:rPr>
                        <a:t>2011</a:t>
                      </a:r>
                    </a:p>
                    <a:p>
                      <a:endParaRPr lang="en-MY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2000" b="1" dirty="0"/>
                        <a:t>Smoke free in all air-conditioned workplace &amp; Melaka smoke free initiatives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113726"/>
                  </a:ext>
                </a:extLst>
              </a:tr>
              <a:tr h="458205">
                <a:tc>
                  <a:txBody>
                    <a:bodyPr/>
                    <a:lstStyle/>
                    <a:p>
                      <a:r>
                        <a:rPr lang="en-MY" sz="2000" b="1" dirty="0">
                          <a:solidFill>
                            <a:schemeClr val="bg1"/>
                          </a:solidFill>
                        </a:rPr>
                        <a:t>2012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2000" b="1" dirty="0"/>
                        <a:t>Amendment of Regulation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168199"/>
                  </a:ext>
                </a:extLst>
              </a:tr>
              <a:tr h="458205">
                <a:tc>
                  <a:txBody>
                    <a:bodyPr/>
                    <a:lstStyle/>
                    <a:p>
                      <a:r>
                        <a:rPr lang="en-MY" sz="2000" b="1" dirty="0">
                          <a:solidFill>
                            <a:schemeClr val="bg1"/>
                          </a:solidFill>
                        </a:rPr>
                        <a:t>2013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2000" b="1" dirty="0"/>
                        <a:t>Amendment of Regulation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41122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FBBD7-3FAD-4E30-8C50-CE241295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52CDC-13E1-4042-B6A6-185ACA721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B099C-4EB9-42DD-8106-9B1C56BEE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448800" cy="5334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/>
              <a:t>Table 1: Factors that influenced micronuclei frequency in  study children </a:t>
            </a:r>
            <a:br>
              <a:rPr lang="en-MY" sz="2400" dirty="0"/>
            </a:br>
            <a:endParaRPr lang="en-MY" sz="2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F7264A6-31EC-45CE-B527-A10B6226DE4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" y="1295400"/>
          <a:ext cx="9143999" cy="5667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8813">
                  <a:extLst>
                    <a:ext uri="{9D8B030D-6E8A-4147-A177-3AD203B41FA5}">
                      <a16:colId xmlns:a16="http://schemas.microsoft.com/office/drawing/2014/main" val="139874354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156884250"/>
                    </a:ext>
                  </a:extLst>
                </a:gridCol>
                <a:gridCol w="756159">
                  <a:extLst>
                    <a:ext uri="{9D8B030D-6E8A-4147-A177-3AD203B41FA5}">
                      <a16:colId xmlns:a16="http://schemas.microsoft.com/office/drawing/2014/main" val="1724665482"/>
                    </a:ext>
                  </a:extLst>
                </a:gridCol>
                <a:gridCol w="765594">
                  <a:extLst>
                    <a:ext uri="{9D8B030D-6E8A-4147-A177-3AD203B41FA5}">
                      <a16:colId xmlns:a16="http://schemas.microsoft.com/office/drawing/2014/main" val="419307919"/>
                    </a:ext>
                  </a:extLst>
                </a:gridCol>
                <a:gridCol w="744028">
                  <a:extLst>
                    <a:ext uri="{9D8B030D-6E8A-4147-A177-3AD203B41FA5}">
                      <a16:colId xmlns:a16="http://schemas.microsoft.com/office/drawing/2014/main" val="1476056440"/>
                    </a:ext>
                  </a:extLst>
                </a:gridCol>
                <a:gridCol w="1591844">
                  <a:extLst>
                    <a:ext uri="{9D8B030D-6E8A-4147-A177-3AD203B41FA5}">
                      <a16:colId xmlns:a16="http://schemas.microsoft.com/office/drawing/2014/main" val="2994597911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3754560755"/>
                    </a:ext>
                  </a:extLst>
                </a:gridCol>
                <a:gridCol w="857249">
                  <a:extLst>
                    <a:ext uri="{9D8B030D-6E8A-4147-A177-3AD203B41FA5}">
                      <a16:colId xmlns:a16="http://schemas.microsoft.com/office/drawing/2014/main" val="61332291"/>
                    </a:ext>
                  </a:extLst>
                </a:gridCol>
              </a:tblGrid>
              <a:tr h="290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Variable</a:t>
                      </a:r>
                      <a:endParaRPr lang="en-MY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b(95% CI)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</a:t>
                      </a:r>
                      <a:r>
                        <a:rPr lang="en-US" sz="1600" b="1" baseline="30000" dirty="0">
                          <a:effectLst/>
                        </a:rPr>
                        <a:t>2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b(95% CI)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206008"/>
                  </a:ext>
                </a:extLst>
              </a:tr>
              <a:tr h="9284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MY" sz="1800" b="1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Magnetic field level</a:t>
                      </a:r>
                      <a:endParaRPr lang="en-MY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2.475</a:t>
                      </a:r>
                      <a:endParaRPr lang="en-MY" sz="16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(-3.783,8.734)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0.787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0.434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0.008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260642"/>
                  </a:ext>
                </a:extLst>
              </a:tr>
              <a:tr h="5879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Gender</a:t>
                      </a:r>
                      <a:endParaRPr lang="en-MY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0.082</a:t>
                      </a:r>
                      <a:endParaRPr lang="en-MY" sz="16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(-3.296,3.459)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0.048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0.962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0.000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</a:t>
                      </a:r>
                      <a:endParaRPr lang="en-MY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</a:t>
                      </a:r>
                      <a:endParaRPr lang="en-MY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901656"/>
                  </a:ext>
                </a:extLst>
              </a:tr>
              <a:tr h="5879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BMI</a:t>
                      </a:r>
                      <a:endParaRPr lang="en-MY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-0.139</a:t>
                      </a:r>
                      <a:endParaRPr lang="en-MY" sz="16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(-0.529,0.251)</a:t>
                      </a:r>
                      <a:endParaRPr lang="en-MY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-0.709</a:t>
                      </a:r>
                      <a:endParaRPr lang="en-MY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0.480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0.006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</a:t>
                      </a:r>
                      <a:endParaRPr lang="en-MY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</a:t>
                      </a:r>
                      <a:endParaRPr lang="en-MY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462695"/>
                  </a:ext>
                </a:extLst>
              </a:tr>
              <a:tr h="5879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Parent’s education</a:t>
                      </a:r>
                      <a:endParaRPr lang="en-MY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-0.323</a:t>
                      </a:r>
                      <a:endParaRPr lang="en-MY" sz="16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(-1.494,0.848)</a:t>
                      </a:r>
                      <a:endParaRPr lang="en-MY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-0.550</a:t>
                      </a:r>
                      <a:endParaRPr lang="en-MY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0.584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0.004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</a:t>
                      </a:r>
                      <a:endParaRPr lang="en-MY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564963"/>
                  </a:ext>
                </a:extLst>
              </a:tr>
              <a:tr h="5950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Second-hand smoke</a:t>
                      </a:r>
                      <a:endParaRPr lang="en-MY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-3.291</a:t>
                      </a:r>
                      <a:endParaRPr lang="en-MY" sz="16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(-6.555,-0.027)</a:t>
                      </a:r>
                      <a:endParaRPr lang="en-MY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-2.008</a:t>
                      </a:r>
                      <a:endParaRPr lang="en-MY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0.048*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0.050</a:t>
                      </a:r>
                      <a:endParaRPr lang="en-MY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-3.757</a:t>
                      </a:r>
                      <a:endParaRPr lang="en-MY" sz="16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(-7.487,-0.028)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-2.017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0.048*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83126"/>
                  </a:ext>
                </a:extLst>
              </a:tr>
              <a:tr h="5950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Length of residency</a:t>
                      </a:r>
                      <a:endParaRPr lang="en-MY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-0.152</a:t>
                      </a:r>
                      <a:endParaRPr lang="en-MY" sz="16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(-2.216,2.520)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0.128</a:t>
                      </a:r>
                      <a:endParaRPr lang="en-MY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0.898</a:t>
                      </a:r>
                      <a:endParaRPr lang="en-MY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0.000</a:t>
                      </a:r>
                      <a:endParaRPr lang="en-MY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</a:t>
                      </a:r>
                      <a:endParaRPr lang="en-MY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</a:t>
                      </a:r>
                      <a:endParaRPr lang="en-MY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370460"/>
                  </a:ext>
                </a:extLst>
              </a:tr>
              <a:tr h="5950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HVPL surrounding area</a:t>
                      </a:r>
                      <a:endParaRPr lang="en-MY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-2.734</a:t>
                      </a:r>
                      <a:endParaRPr lang="en-MY" sz="16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(-6.688,1.219)</a:t>
                      </a:r>
                      <a:endParaRPr lang="en-MY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-1.380</a:t>
                      </a:r>
                      <a:endParaRPr lang="en-MY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0.172</a:t>
                      </a:r>
                      <a:endParaRPr lang="en-MY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0.027</a:t>
                      </a:r>
                      <a:endParaRPr lang="en-MY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191910"/>
                  </a:ext>
                </a:extLst>
              </a:tr>
              <a:tr h="8993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Total number of household appliances</a:t>
                      </a:r>
                      <a:endParaRPr lang="en-MY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-0.206</a:t>
                      </a:r>
                      <a:endParaRPr lang="en-MY" sz="16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(-0.246,0.658)</a:t>
                      </a:r>
                      <a:endParaRPr lang="en-MY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-0.907</a:t>
                      </a:r>
                      <a:endParaRPr lang="en-MY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0.367</a:t>
                      </a:r>
                      <a:endParaRPr lang="en-MY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0.011</a:t>
                      </a:r>
                      <a:endParaRPr lang="en-MY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00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01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056C5-A1F3-4A8C-AC38-55496D19E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9949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de-DE" sz="2400" dirty="0"/>
              <a:t>Weili Liu  Zhang J. Jamal HH. </a:t>
            </a:r>
            <a:r>
              <a:rPr lang="en-US" sz="2400" dirty="0"/>
              <a:t>Juliana J. </a:t>
            </a:r>
            <a:r>
              <a:rPr lang="en-US" sz="2400" b="1" dirty="0"/>
              <a:t>Zailina H</a:t>
            </a:r>
            <a:r>
              <a:rPr lang="en-US" sz="2400" dirty="0"/>
              <a:t>. and Goldstein BD. (2003). Mosquito coil emissions and health implications. </a:t>
            </a:r>
            <a:r>
              <a:rPr lang="en-US" sz="2400" i="1" dirty="0"/>
              <a:t>Environmental Health Perspectives</a:t>
            </a:r>
            <a:r>
              <a:rPr lang="en-US" sz="2400" dirty="0"/>
              <a:t>. 111: (12) 1454-60.</a:t>
            </a:r>
            <a:br>
              <a:rPr lang="en-MY" sz="2400" dirty="0"/>
            </a:br>
            <a:endParaRPr lang="en-MY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32F89-8748-4614-9917-E18C1C190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16161"/>
            <a:ext cx="8229600" cy="4525963"/>
          </a:xfrm>
        </p:spPr>
        <p:txBody>
          <a:bodyPr/>
          <a:lstStyle/>
          <a:p>
            <a:r>
              <a:rPr lang="en-MY" sz="2800" dirty="0"/>
              <a:t> The ﬁndings suggest that exposure to the smoke of mosquito coils similar to the tested ones can pose signiﬁcant acute and chronic health risks. </a:t>
            </a:r>
          </a:p>
          <a:p>
            <a:r>
              <a:rPr lang="en-MY" sz="2800" dirty="0"/>
              <a:t>For example, burning one mosquito coil would release the same amount of PM2.5 mass as burning 75–137 cigarettes. </a:t>
            </a:r>
          </a:p>
          <a:p>
            <a:r>
              <a:rPr lang="en-MY" sz="2800" dirty="0"/>
              <a:t>The emission of formaldehyde from burning one coil can be as high as that released from burning 51 cigarettes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DD795-9575-43A4-9E83-B6B2C12C9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52CDC-13E1-4042-B6A6-185ACA721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3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3B36F-8070-441B-8769-9B6713CC7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5819"/>
            <a:ext cx="8229600" cy="91678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MY" sz="1800" dirty="0" err="1"/>
              <a:t>Zulkifli</a:t>
            </a:r>
            <a:r>
              <a:rPr lang="en-MY" sz="1800" dirty="0"/>
              <a:t>, A., </a:t>
            </a:r>
            <a:r>
              <a:rPr lang="en-MY" sz="1800" dirty="0" err="1"/>
              <a:t>Abidin</a:t>
            </a:r>
            <a:r>
              <a:rPr lang="en-MY" sz="1800" dirty="0"/>
              <a:t>, N. Z., </a:t>
            </a:r>
            <a:r>
              <a:rPr lang="en-MY" sz="1800" dirty="0" err="1"/>
              <a:t>Abidin</a:t>
            </a:r>
            <a:r>
              <a:rPr lang="en-MY" sz="1800" dirty="0"/>
              <a:t>, E. Z., Hashim, Z., Rahman, A. A., </a:t>
            </a:r>
            <a:r>
              <a:rPr lang="en-MY" sz="1800" dirty="0" err="1"/>
              <a:t>Rasdi</a:t>
            </a:r>
            <a:r>
              <a:rPr lang="en-MY" sz="1800" dirty="0"/>
              <a:t>, I., Semple, S. (2014). Implementation of smoke-free legislation in Malaysia: are adolescents protected from respiratory health effects? Asian Pac J Cancer </a:t>
            </a:r>
            <a:r>
              <a:rPr lang="en-MY" sz="1800" dirty="0" err="1"/>
              <a:t>Prev</a:t>
            </a:r>
            <a:r>
              <a:rPr lang="en-MY" sz="1800" dirty="0"/>
              <a:t>, 15(12), 4815–4821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B842A-FFFC-45D1-98B7-77C3999FD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05" y="1791494"/>
            <a:ext cx="8229600" cy="4525963"/>
          </a:xfrm>
        </p:spPr>
        <p:txBody>
          <a:bodyPr/>
          <a:lstStyle/>
          <a:p>
            <a:r>
              <a:rPr lang="en-MY" sz="2400" dirty="0"/>
              <a:t>SHS exposure in public transport was linked to increased risk for wheeze ( AOR 16.6; 95% CI, 2.69-101.7) and current wheezing (AOR 24.6; 95%CI, 3.53-171.8). </a:t>
            </a:r>
          </a:p>
          <a:p>
            <a:r>
              <a:rPr lang="en-MY" sz="2400" dirty="0"/>
              <a:t>Adolescents continue to be exposed to SHS in a range of public venues in both comprehensive and partial-SFL states.</a:t>
            </a:r>
          </a:p>
          <a:p>
            <a:r>
              <a:rPr lang="en-MY" sz="2400" dirty="0"/>
              <a:t> Respiratory symptoms are common SHS exposure on public transportation. </a:t>
            </a:r>
          </a:p>
          <a:p>
            <a:r>
              <a:rPr lang="en-MY" sz="2400" dirty="0"/>
              <a:t>Non-compliance with SFL appears to be frequent in many venues across Malaysia and enforcement should be given priority in order to reduce exposure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8D446-AA2C-4910-B639-05EFF8F79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52CDC-13E1-4042-B6A6-185ACA721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56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D3F9A-29CD-4AFE-8914-4BB973C93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913607"/>
            <a:ext cx="8229600" cy="1448594"/>
          </a:xfrm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MY" sz="2400" dirty="0"/>
              <a:t>N</a:t>
            </a:r>
            <a:r>
              <a:rPr lang="en-MY" sz="2000" dirty="0"/>
              <a:t>. </a:t>
            </a:r>
            <a:r>
              <a:rPr lang="en-MY" sz="2000" dirty="0" err="1"/>
              <a:t>Zainol</a:t>
            </a:r>
            <a:r>
              <a:rPr lang="en-MY" sz="2000" dirty="0"/>
              <a:t> </a:t>
            </a:r>
            <a:r>
              <a:rPr lang="en-MY" sz="2000" dirty="0" err="1"/>
              <a:t>Abidin</a:t>
            </a:r>
            <a:r>
              <a:rPr lang="en-MY" sz="2000" dirty="0"/>
              <a:t>,* A. </a:t>
            </a:r>
            <a:r>
              <a:rPr lang="en-MY" sz="2000" dirty="0" err="1"/>
              <a:t>Zulkifli</a:t>
            </a:r>
            <a:r>
              <a:rPr lang="en-MY" sz="2000" dirty="0"/>
              <a:t>,* E. Zainal </a:t>
            </a:r>
            <a:r>
              <a:rPr lang="en-MY" sz="2000" dirty="0" err="1"/>
              <a:t>Abidin</a:t>
            </a:r>
            <a:r>
              <a:rPr lang="en-MY" sz="2000" dirty="0"/>
              <a:t>,* I. </a:t>
            </a:r>
            <a:r>
              <a:rPr lang="en-MY" sz="2000" dirty="0" err="1"/>
              <a:t>Rasdi</a:t>
            </a:r>
            <a:r>
              <a:rPr lang="en-MY" sz="2000" dirty="0"/>
              <a:t>,* S. N. Syed Ismail,* A. Abd Rahman,† Z. Hashim,* S. Semple *(2014)Knowledge, attitude and perception of second-hand smoke and factors promoting smoking in Malaysian adolescents ‡ </a:t>
            </a:r>
            <a:r>
              <a:rPr lang="de-DE" sz="2000" dirty="0"/>
              <a:t>Int J Tuberc Lung Dis 18(7):856–861 </a:t>
            </a:r>
            <a:endParaRPr lang="en-MY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83965-DC9C-4D50-B026-F668E5F49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2362202"/>
            <a:ext cx="8420100" cy="4267198"/>
          </a:xfrm>
        </p:spPr>
        <p:txBody>
          <a:bodyPr/>
          <a:lstStyle/>
          <a:p>
            <a:r>
              <a:rPr lang="en-MY" dirty="0"/>
              <a:t>Adolescents with limited ETS exposure who lived in a state with complete SFL were less likely to attempt smoking </a:t>
            </a:r>
          </a:p>
          <a:p>
            <a:r>
              <a:rPr lang="en-MY" dirty="0"/>
              <a:t>Compared to those exposed more regularly to ETS and living in a state with partial SFL. </a:t>
            </a:r>
          </a:p>
          <a:p>
            <a:r>
              <a:rPr lang="en-MY" dirty="0"/>
              <a:t>Preventing adolescents from becoming smokers is the key to reducing national prevalence rates in smoking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2B53D-6B82-443F-804A-8E3A6115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52CDC-13E1-4042-B6A6-185ACA721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79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B1597-6EFA-4C58-B542-B8253DF03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47701"/>
            <a:ext cx="8534400" cy="1104900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MY" sz="2000" b="1" dirty="0" err="1"/>
              <a:t>Abidin</a:t>
            </a:r>
            <a:r>
              <a:rPr lang="en-MY" sz="2000" b="1" dirty="0"/>
              <a:t>, E. Z., Hashim, Z., &amp; Semple, S. (2013). </a:t>
            </a:r>
            <a:r>
              <a:rPr lang="en-MY" sz="2000" b="1" dirty="0" err="1"/>
              <a:t>Secondhand</a:t>
            </a:r>
            <a:r>
              <a:rPr lang="en-MY" sz="2000" b="1" dirty="0"/>
              <a:t> smoke in public spaces: How effective has partial smoke-free legislation been in Malaysia? Asian Pacific Journal of Cancer Prevention, 14, 6845–6850.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71B7D-2F39-4337-8B5F-B471264E6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2601"/>
            <a:ext cx="8534400" cy="4511675"/>
          </a:xfrm>
        </p:spPr>
        <p:txBody>
          <a:bodyPr/>
          <a:lstStyle/>
          <a:p>
            <a:pPr marL="0" indent="0">
              <a:buNone/>
            </a:pPr>
            <a:r>
              <a:rPr lang="en-MY" sz="2800" b="1" dirty="0"/>
              <a:t>Findings showed</a:t>
            </a:r>
            <a:r>
              <a:rPr lang="en-MY" sz="2800" dirty="0"/>
              <a:t>:</a:t>
            </a:r>
          </a:p>
          <a:p>
            <a:r>
              <a:rPr lang="en-MY" sz="2800" dirty="0"/>
              <a:t>Second-Hand Smoke (SHS) reported in most venues and high level of PM2.5 (33.4 µg/m3; more than the WHO limit of 25 µg/m3 for a 24 hours exposure)</a:t>
            </a:r>
          </a:p>
          <a:p>
            <a:r>
              <a:rPr lang="en-MY" sz="2800" dirty="0"/>
              <a:t>1/3 venues were listed as smoking prohibited places by law while 2/3 venues were mechanically-ventilated spaces exposed to the outdoor air with high public occupancy.</a:t>
            </a:r>
          </a:p>
          <a:p>
            <a:r>
              <a:rPr lang="en-MY" sz="2800" dirty="0"/>
              <a:t> Despite 8 years of SFL implementation, poor compliance especially in entertainment centres and Internet cafés.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DA328-6436-4E19-93D9-350D0FA6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52CDC-13E1-4042-B6A6-185ACA721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08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0611"/>
            <a:ext cx="9144000" cy="557189"/>
          </a:xfrm>
          <a:solidFill>
            <a:srgbClr val="960000"/>
          </a:solidFill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Health Effects on Passive Smoker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891" y="1600200"/>
            <a:ext cx="4528298" cy="4756149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Both short term and long term effects</a:t>
            </a:r>
          </a:p>
          <a:p>
            <a:r>
              <a:rPr lang="en-US" sz="2400" dirty="0"/>
              <a:t>Short-term</a:t>
            </a:r>
          </a:p>
          <a:p>
            <a:pPr lvl="1"/>
            <a:r>
              <a:rPr lang="en-US" sz="2100" dirty="0"/>
              <a:t>Decreased lung function</a:t>
            </a:r>
          </a:p>
          <a:p>
            <a:pPr lvl="1"/>
            <a:r>
              <a:rPr lang="en-US" sz="2100" dirty="0"/>
              <a:t>increased respiratory symptoms</a:t>
            </a:r>
          </a:p>
          <a:p>
            <a:pPr lvl="1"/>
            <a:r>
              <a:rPr lang="en-US" sz="2100" dirty="0"/>
              <a:t>Cardiac arrhythmias</a:t>
            </a:r>
          </a:p>
          <a:p>
            <a:pPr lvl="1"/>
            <a:r>
              <a:rPr lang="en-US" sz="2100" dirty="0"/>
              <a:t>Heart attacks</a:t>
            </a:r>
          </a:p>
          <a:p>
            <a:pPr lvl="1"/>
            <a:r>
              <a:rPr lang="en-US" sz="2100" dirty="0"/>
              <a:t>Premature death</a:t>
            </a:r>
          </a:p>
          <a:p>
            <a:r>
              <a:rPr lang="en-US" sz="2400" dirty="0"/>
              <a:t>Long-term</a:t>
            </a:r>
          </a:p>
          <a:p>
            <a:pPr lvl="1"/>
            <a:r>
              <a:rPr lang="en-US" sz="1900" dirty="0"/>
              <a:t>Decreased lung function</a:t>
            </a:r>
          </a:p>
          <a:p>
            <a:pPr lvl="1"/>
            <a:r>
              <a:rPr lang="en-US" sz="1900" dirty="0"/>
              <a:t>Chronic bronchitis</a:t>
            </a:r>
          </a:p>
          <a:p>
            <a:pPr lvl="1"/>
            <a:r>
              <a:rPr lang="en-US" sz="1900" dirty="0"/>
              <a:t>Lung cancer</a:t>
            </a:r>
          </a:p>
          <a:p>
            <a:pPr lvl="1"/>
            <a:r>
              <a:rPr lang="en-US" sz="1900" dirty="0"/>
              <a:t>Premature death</a:t>
            </a:r>
          </a:p>
          <a:p>
            <a:r>
              <a:rPr lang="en-US" sz="2400" dirty="0"/>
              <a:t>Some populations more susceptible than others</a:t>
            </a:r>
          </a:p>
          <a:p>
            <a:pPr lvl="1"/>
            <a:r>
              <a:rPr lang="en-US" sz="1900" dirty="0"/>
              <a:t>People with heart/lung disease, elderly, and children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608129" y="5451030"/>
            <a:ext cx="1411195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/>
              <a:t>Image source: bcairquality.ca</a:t>
            </a:r>
          </a:p>
          <a:p>
            <a:endParaRPr lang="en-US" sz="750" baseline="30000" dirty="0"/>
          </a:p>
        </p:txBody>
      </p:sp>
      <p:pic>
        <p:nvPicPr>
          <p:cNvPr id="14" name="Picture 2" descr="http://www.bcairquality.ca/images/lung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89" y="1752600"/>
            <a:ext cx="399847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16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22"/>
    </mc:Choice>
    <mc:Fallback xmlns="">
      <p:transition spd="slow" advTm="3952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emplatePP_2011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9117</TotalTime>
  <Words>1063</Words>
  <Application>Microsoft Office PowerPoint</Application>
  <PresentationFormat>On-screen Show (4:3)</PresentationFormat>
  <Paragraphs>175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templatePP_2011</vt:lpstr>
      <vt:lpstr>Children’s Exposure to SHS in Malaysia</vt:lpstr>
      <vt:lpstr>Sources of respirable particulate matter at home in Malaysia (indoor air)</vt:lpstr>
      <vt:lpstr>Control of Tobacco Product Regulations and places where smoking are prohibited in Malaysia.     </vt:lpstr>
      <vt:lpstr>Table 1: Factors that influenced micronuclei frequency in  study children  </vt:lpstr>
      <vt:lpstr>Weili Liu  Zhang J. Jamal HH. Juliana J. Zailina H. and Goldstein BD. (2003). Mosquito coil emissions and health implications. Environmental Health Perspectives. 111: (12) 1454-60. </vt:lpstr>
      <vt:lpstr>Zulkifli, A., Abidin, N. Z., Abidin, E. Z., Hashim, Z., Rahman, A. A., Rasdi, I., Semple, S. (2014). Implementation of smoke-free legislation in Malaysia: are adolescents protected from respiratory health effects? Asian Pac J Cancer Prev, 15(12), 4815–4821</vt:lpstr>
      <vt:lpstr>N. Zainol Abidin,* A. Zulkifli,* E. Zainal Abidin,* I. Rasdi,* S. N. Syed Ismail,* A. Abd Rahman,† Z. Hashim,* S. Semple *(2014)Knowledge, attitude and perception of second-hand smoke and factors promoting smoking in Malaysian adolescents ‡ Int J Tuberc Lung Dis 18(7):856–861 </vt:lpstr>
      <vt:lpstr>Abidin, E. Z., Hashim, Z., &amp; Semple, S. (2013). Secondhand smoke in public spaces: How effective has partial smoke-free legislation been in Malaysia? Asian Pacific Journal of Cancer Prevention, 14, 6845–6850. </vt:lpstr>
      <vt:lpstr>Health Effects on Passive Smoker</vt:lpstr>
      <vt:lpstr>Increasing evidence of cardiovascular effects</vt:lpstr>
      <vt:lpstr>Quantified Mortality Risk from Particulate Matter Exposure  (Pope III et al. 2002)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HIGH PERFORMING ACADEMICS</dc:title>
  <dc:creator>user</dc:creator>
  <cp:lastModifiedBy>zailina hashim</cp:lastModifiedBy>
  <cp:revision>674</cp:revision>
  <dcterms:created xsi:type="dcterms:W3CDTF">2011-10-27T06:25:25Z</dcterms:created>
  <dcterms:modified xsi:type="dcterms:W3CDTF">2018-05-06T15:13:30Z</dcterms:modified>
</cp:coreProperties>
</file>